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9"/>
  </p:handoutMasterIdLst>
  <p:sldIdLst>
    <p:sldId id="256" r:id="rId2"/>
    <p:sldId id="310" r:id="rId3"/>
    <p:sldId id="258" r:id="rId4"/>
    <p:sldId id="259" r:id="rId5"/>
    <p:sldId id="260" r:id="rId6"/>
    <p:sldId id="261" r:id="rId7"/>
    <p:sldId id="281" r:id="rId8"/>
    <p:sldId id="312" r:id="rId9"/>
    <p:sldId id="313" r:id="rId10"/>
    <p:sldId id="314" r:id="rId11"/>
    <p:sldId id="315" r:id="rId12"/>
    <p:sldId id="316" r:id="rId13"/>
    <p:sldId id="317" r:id="rId14"/>
    <p:sldId id="318" r:id="rId15"/>
    <p:sldId id="319" r:id="rId16"/>
    <p:sldId id="278" r:id="rId17"/>
    <p:sldId id="320" r:id="rId18"/>
    <p:sldId id="286" r:id="rId19"/>
    <p:sldId id="262" r:id="rId20"/>
    <p:sldId id="275" r:id="rId21"/>
    <p:sldId id="270" r:id="rId22"/>
    <p:sldId id="263" r:id="rId23"/>
    <p:sldId id="283" r:id="rId24"/>
    <p:sldId id="274" r:id="rId25"/>
    <p:sldId id="292" r:id="rId26"/>
    <p:sldId id="295" r:id="rId27"/>
    <p:sldId id="296" r:id="rId28"/>
    <p:sldId id="297" r:id="rId29"/>
    <p:sldId id="299" r:id="rId30"/>
    <p:sldId id="303" r:id="rId31"/>
    <p:sldId id="304" r:id="rId32"/>
    <p:sldId id="307" r:id="rId33"/>
    <p:sldId id="305" r:id="rId34"/>
    <p:sldId id="290" r:id="rId35"/>
    <p:sldId id="291" r:id="rId36"/>
    <p:sldId id="311" r:id="rId37"/>
    <p:sldId id="271" r:id="rId38"/>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597FF66-2990-4FAF-A6C9-1668EA3BC105}">
          <p14:sldIdLst>
            <p14:sldId id="256"/>
            <p14:sldId id="310"/>
            <p14:sldId id="258"/>
            <p14:sldId id="259"/>
            <p14:sldId id="260"/>
            <p14:sldId id="261"/>
            <p14:sldId id="281"/>
            <p14:sldId id="312"/>
            <p14:sldId id="313"/>
            <p14:sldId id="314"/>
            <p14:sldId id="315"/>
            <p14:sldId id="316"/>
            <p14:sldId id="317"/>
            <p14:sldId id="318"/>
            <p14:sldId id="319"/>
            <p14:sldId id="278"/>
            <p14:sldId id="320"/>
            <p14:sldId id="286"/>
            <p14:sldId id="262"/>
            <p14:sldId id="275"/>
            <p14:sldId id="270"/>
            <p14:sldId id="263"/>
            <p14:sldId id="283"/>
            <p14:sldId id="274"/>
            <p14:sldId id="292"/>
            <p14:sldId id="295"/>
            <p14:sldId id="296"/>
            <p14:sldId id="297"/>
            <p14:sldId id="299"/>
            <p14:sldId id="303"/>
            <p14:sldId id="304"/>
            <p14:sldId id="307"/>
            <p14:sldId id="305"/>
            <p14:sldId id="290"/>
            <p14:sldId id="291"/>
            <p14:sldId id="311"/>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 Arbuco" initials="RA" lastIdx="2" clrIdx="0">
    <p:extLst>
      <p:ext uri="{19B8F6BF-5375-455C-9EA6-DF929625EA0E}">
        <p15:presenceInfo xmlns:p15="http://schemas.microsoft.com/office/powerpoint/2012/main" userId="S-1-5-21-752385170-2594487510-1558860227-21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7"/>
  </p:normalViewPr>
  <p:slideViewPr>
    <p:cSldViewPr snapToGrid="0">
      <p:cViewPr varScale="1">
        <p:scale>
          <a:sx n="104" d="100"/>
          <a:sy n="104" d="100"/>
        </p:scale>
        <p:origin x="1880" y="2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3CF421-1D3E-46EB-A23E-F4D7437C15A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BFD8B6C9-7EE8-4F70-A3D9-FFAA3CEB4AE5}">
      <dgm:prSet phldrT="[Text]"/>
      <dgm:spPr/>
      <dgm:t>
        <a:bodyPr/>
        <a:lstStyle/>
        <a:p>
          <a:r>
            <a:rPr lang="en-US"/>
            <a:t>Single Individual</a:t>
          </a:r>
        </a:p>
      </dgm:t>
    </dgm:pt>
    <dgm:pt modelId="{C875336E-ECF5-40B6-A698-9340CE07FD53}" type="parTrans" cxnId="{B326EA69-1DDD-4925-95B8-959CB5620414}">
      <dgm:prSet/>
      <dgm:spPr/>
      <dgm:t>
        <a:bodyPr/>
        <a:lstStyle/>
        <a:p>
          <a:endParaRPr lang="en-US"/>
        </a:p>
      </dgm:t>
    </dgm:pt>
    <dgm:pt modelId="{DD88B87D-B5B1-4B29-8DEE-48D0BFB51950}" type="sibTrans" cxnId="{B326EA69-1DDD-4925-95B8-959CB5620414}">
      <dgm:prSet/>
      <dgm:spPr/>
      <dgm:t>
        <a:bodyPr/>
        <a:lstStyle/>
        <a:p>
          <a:endParaRPr lang="en-US"/>
        </a:p>
      </dgm:t>
    </dgm:pt>
    <dgm:pt modelId="{4E8BC671-D2B3-428A-87BC-A19A768F145A}">
      <dgm:prSet phldrT="[Text]"/>
      <dgm:spPr/>
      <dgm:t>
        <a:bodyPr/>
        <a:lstStyle/>
        <a:p>
          <a:r>
            <a:rPr lang="en-US" dirty="0"/>
            <a:t>Income: </a:t>
          </a:r>
        </a:p>
        <a:p>
          <a:r>
            <a:rPr lang="en-US" dirty="0">
              <a:solidFill>
                <a:schemeClr val="tx1"/>
              </a:solidFill>
            </a:rPr>
            <a:t>$934/month </a:t>
          </a:r>
          <a:r>
            <a:rPr lang="en-US" dirty="0"/>
            <a:t>+ $20 “disregard</a:t>
          </a:r>
        </a:p>
        <a:p>
          <a:r>
            <a:rPr lang="en-US" dirty="0"/>
            <a:t>If Nursing Home: $50</a:t>
          </a:r>
        </a:p>
      </dgm:t>
    </dgm:pt>
    <dgm:pt modelId="{9FCFE05D-9B5D-419F-A0F2-1059D06CC756}" type="parTrans" cxnId="{1C7A9E56-9DF7-4E8A-954A-0882FAB331AF}">
      <dgm:prSet/>
      <dgm:spPr/>
      <dgm:t>
        <a:bodyPr/>
        <a:lstStyle/>
        <a:p>
          <a:endParaRPr lang="en-US"/>
        </a:p>
      </dgm:t>
    </dgm:pt>
    <dgm:pt modelId="{C6C7133A-0C36-4998-AD6B-0B887282ECAD}" type="sibTrans" cxnId="{1C7A9E56-9DF7-4E8A-954A-0882FAB331AF}">
      <dgm:prSet/>
      <dgm:spPr/>
      <dgm:t>
        <a:bodyPr/>
        <a:lstStyle/>
        <a:p>
          <a:endParaRPr lang="en-US"/>
        </a:p>
      </dgm:t>
    </dgm:pt>
    <dgm:pt modelId="{2498FB64-CFAA-4CD0-93CF-2F3570E30B43}">
      <dgm:prSet phldrT="[Text]"/>
      <dgm:spPr/>
      <dgm:t>
        <a:bodyPr/>
        <a:lstStyle/>
        <a:p>
          <a:r>
            <a:rPr lang="en-US" dirty="0"/>
            <a:t>Resources: </a:t>
          </a:r>
        </a:p>
        <a:p>
          <a:r>
            <a:rPr lang="en-US" dirty="0">
              <a:solidFill>
                <a:schemeClr val="tx1"/>
              </a:solidFill>
            </a:rPr>
            <a:t>$16,800.00 </a:t>
          </a:r>
          <a:r>
            <a:rPr lang="en-US" dirty="0"/>
            <a:t>+ Irrevocable Burial Trust Account</a:t>
          </a:r>
        </a:p>
      </dgm:t>
    </dgm:pt>
    <dgm:pt modelId="{96F67343-AC30-4A6B-AAB6-2A165FCF89D2}" type="parTrans" cxnId="{CA4E9DE9-DFC3-490D-912D-E9226A4BE70B}">
      <dgm:prSet/>
      <dgm:spPr/>
      <dgm:t>
        <a:bodyPr/>
        <a:lstStyle/>
        <a:p>
          <a:endParaRPr lang="en-US"/>
        </a:p>
      </dgm:t>
    </dgm:pt>
    <dgm:pt modelId="{D2922EEC-9C55-41AE-9EFE-2846F9674011}" type="sibTrans" cxnId="{CA4E9DE9-DFC3-490D-912D-E9226A4BE70B}">
      <dgm:prSet/>
      <dgm:spPr/>
      <dgm:t>
        <a:bodyPr/>
        <a:lstStyle/>
        <a:p>
          <a:endParaRPr lang="en-US"/>
        </a:p>
      </dgm:t>
    </dgm:pt>
    <dgm:pt modelId="{CC2576E3-D407-4009-B74F-9942BCF1EA84}">
      <dgm:prSet phldrT="[Text]"/>
      <dgm:spPr/>
      <dgm:t>
        <a:bodyPr/>
        <a:lstStyle/>
        <a:p>
          <a:r>
            <a:rPr lang="en-US"/>
            <a:t>Couple in community</a:t>
          </a:r>
        </a:p>
      </dgm:t>
    </dgm:pt>
    <dgm:pt modelId="{B8CA6A58-D45E-4989-A57C-E510D32A1D4A}" type="parTrans" cxnId="{B7FEBB7E-8E60-467A-A2DF-6C6C2332E7D9}">
      <dgm:prSet/>
      <dgm:spPr/>
      <dgm:t>
        <a:bodyPr/>
        <a:lstStyle/>
        <a:p>
          <a:endParaRPr lang="en-US"/>
        </a:p>
      </dgm:t>
    </dgm:pt>
    <dgm:pt modelId="{ECCFCAEE-1DE8-4918-A699-C73B7A1554F4}" type="sibTrans" cxnId="{B7FEBB7E-8E60-467A-A2DF-6C6C2332E7D9}">
      <dgm:prSet/>
      <dgm:spPr/>
      <dgm:t>
        <a:bodyPr/>
        <a:lstStyle/>
        <a:p>
          <a:endParaRPr lang="en-US"/>
        </a:p>
      </dgm:t>
    </dgm:pt>
    <dgm:pt modelId="{F2E81135-3B06-4137-B687-3DAF80268C7B}">
      <dgm:prSet phldrT="[Text]"/>
      <dgm:spPr/>
      <dgm:t>
        <a:bodyPr/>
        <a:lstStyle/>
        <a:p>
          <a:r>
            <a:rPr lang="en-US" dirty="0"/>
            <a:t>Income: </a:t>
          </a:r>
        </a:p>
        <a:p>
          <a:r>
            <a:rPr lang="en-US" dirty="0">
              <a:solidFill>
                <a:schemeClr val="tx1"/>
              </a:solidFill>
            </a:rPr>
            <a:t>$1,367/month </a:t>
          </a:r>
        </a:p>
        <a:p>
          <a:r>
            <a:rPr lang="en-US" dirty="0">
              <a:solidFill>
                <a:schemeClr val="tx1"/>
              </a:solidFill>
            </a:rPr>
            <a:t>per couple</a:t>
          </a:r>
        </a:p>
      </dgm:t>
    </dgm:pt>
    <dgm:pt modelId="{7F0E814D-FC65-46DA-8D2B-DC971C9413EB}" type="parTrans" cxnId="{4BB5A5B4-B26E-4E94-83CF-605B0DD2E5CB}">
      <dgm:prSet/>
      <dgm:spPr/>
      <dgm:t>
        <a:bodyPr/>
        <a:lstStyle/>
        <a:p>
          <a:endParaRPr lang="en-US"/>
        </a:p>
      </dgm:t>
    </dgm:pt>
    <dgm:pt modelId="{208BCCE0-EEC4-4C3E-B2F6-8D27D57DAEE8}" type="sibTrans" cxnId="{4BB5A5B4-B26E-4E94-83CF-605B0DD2E5CB}">
      <dgm:prSet/>
      <dgm:spPr/>
      <dgm:t>
        <a:bodyPr/>
        <a:lstStyle/>
        <a:p>
          <a:endParaRPr lang="en-US"/>
        </a:p>
      </dgm:t>
    </dgm:pt>
    <dgm:pt modelId="{ECDF2012-5B12-4906-9F54-507EFA8584D4}">
      <dgm:prSet phldrT="[Text]"/>
      <dgm:spPr/>
      <dgm:t>
        <a:bodyPr/>
        <a:lstStyle/>
        <a:p>
          <a:r>
            <a:rPr lang="en-US"/>
            <a:t>Community Spouse</a:t>
          </a:r>
        </a:p>
      </dgm:t>
    </dgm:pt>
    <dgm:pt modelId="{16C74A5D-3923-4585-BA64-842944CA7B6C}" type="parTrans" cxnId="{DB77938D-17C6-44AA-A502-975D84D6BC49}">
      <dgm:prSet/>
      <dgm:spPr/>
      <dgm:t>
        <a:bodyPr/>
        <a:lstStyle/>
        <a:p>
          <a:endParaRPr lang="en-US"/>
        </a:p>
      </dgm:t>
    </dgm:pt>
    <dgm:pt modelId="{B5DB8CC8-8D88-4CDD-9748-5EA179D661CB}" type="sibTrans" cxnId="{DB77938D-17C6-44AA-A502-975D84D6BC49}">
      <dgm:prSet/>
      <dgm:spPr/>
      <dgm:t>
        <a:bodyPr/>
        <a:lstStyle/>
        <a:p>
          <a:endParaRPr lang="en-US"/>
        </a:p>
      </dgm:t>
    </dgm:pt>
    <dgm:pt modelId="{AC230580-D142-4030-A4B2-99181B05BC83}">
      <dgm:prSet phldrT="[Text]"/>
      <dgm:spPr/>
      <dgm:t>
        <a:bodyPr/>
        <a:lstStyle/>
        <a:p>
          <a:r>
            <a:rPr lang="en-US" dirty="0"/>
            <a:t>Resources: </a:t>
          </a:r>
          <a:r>
            <a:rPr lang="en-US" dirty="0">
              <a:solidFill>
                <a:schemeClr val="tx1"/>
              </a:solidFill>
            </a:rPr>
            <a:t>$24,600.00/couple</a:t>
          </a:r>
        </a:p>
      </dgm:t>
    </dgm:pt>
    <dgm:pt modelId="{8274A805-7C9D-48FE-97FB-001DF49E9216}" type="parTrans" cxnId="{D36185B1-AECC-42F9-BF5A-A7115A0A6F7E}">
      <dgm:prSet/>
      <dgm:spPr/>
      <dgm:t>
        <a:bodyPr/>
        <a:lstStyle/>
        <a:p>
          <a:endParaRPr lang="en-US"/>
        </a:p>
      </dgm:t>
    </dgm:pt>
    <dgm:pt modelId="{6935D7D6-2B47-4B7D-BE15-265AE3AED113}" type="sibTrans" cxnId="{D36185B1-AECC-42F9-BF5A-A7115A0A6F7E}">
      <dgm:prSet/>
      <dgm:spPr/>
      <dgm:t>
        <a:bodyPr/>
        <a:lstStyle/>
        <a:p>
          <a:endParaRPr lang="en-US"/>
        </a:p>
      </dgm:t>
    </dgm:pt>
    <dgm:pt modelId="{E14DE68D-B5FD-4B0A-AE62-670FD544385E}">
      <dgm:prSet phldrT="[Text]"/>
      <dgm:spPr/>
      <dgm:t>
        <a:bodyPr/>
        <a:lstStyle/>
        <a:p>
          <a:pPr algn="ctr"/>
          <a:r>
            <a:rPr lang="en-US" dirty="0"/>
            <a:t>Income: </a:t>
          </a:r>
        </a:p>
        <a:p>
          <a:pPr algn="ctr"/>
          <a:r>
            <a:rPr lang="en-US" dirty="0">
              <a:solidFill>
                <a:schemeClr val="tx1"/>
              </a:solidFill>
            </a:rPr>
            <a:t>$3,435.00/month</a:t>
          </a:r>
        </a:p>
      </dgm:t>
    </dgm:pt>
    <dgm:pt modelId="{1E275B6B-565D-42FF-AD43-7D9BB9B981BF}" type="parTrans" cxnId="{3757CC53-7408-4080-952F-3AF26A92AC08}">
      <dgm:prSet/>
      <dgm:spPr/>
      <dgm:t>
        <a:bodyPr/>
        <a:lstStyle/>
        <a:p>
          <a:endParaRPr lang="en-US"/>
        </a:p>
      </dgm:t>
    </dgm:pt>
    <dgm:pt modelId="{03FC402D-9473-44D0-9475-38A439443339}" type="sibTrans" cxnId="{3757CC53-7408-4080-952F-3AF26A92AC08}">
      <dgm:prSet/>
      <dgm:spPr/>
      <dgm:t>
        <a:bodyPr/>
        <a:lstStyle/>
        <a:p>
          <a:endParaRPr lang="en-US"/>
        </a:p>
      </dgm:t>
    </dgm:pt>
    <dgm:pt modelId="{C5F23FBE-06CA-4ADC-BF74-425B3803FD86}">
      <dgm:prSet phldrT="[Text]"/>
      <dgm:spPr/>
      <dgm:t>
        <a:bodyPr/>
        <a:lstStyle/>
        <a:p>
          <a:r>
            <a:rPr lang="en-US" dirty="0"/>
            <a:t>Resources: </a:t>
          </a:r>
        </a:p>
        <a:p>
          <a:r>
            <a:rPr lang="en-US" dirty="0"/>
            <a:t>1. Minimum CSRA: $74,820.00</a:t>
          </a:r>
        </a:p>
        <a:p>
          <a:r>
            <a:rPr lang="en-US" dirty="0"/>
            <a:t>2. </a:t>
          </a:r>
          <a:r>
            <a:rPr lang="en-US" dirty="0">
              <a:solidFill>
                <a:schemeClr val="tx1"/>
              </a:solidFill>
            </a:rPr>
            <a:t>Maximum CSRA: $137,400.00</a:t>
          </a:r>
        </a:p>
      </dgm:t>
    </dgm:pt>
    <dgm:pt modelId="{BA17C48C-0C2E-4330-B84D-A7A44DDF307F}" type="parTrans" cxnId="{FE4B3259-84E5-4732-BA77-39DC10D578F9}">
      <dgm:prSet/>
      <dgm:spPr/>
      <dgm:t>
        <a:bodyPr/>
        <a:lstStyle/>
        <a:p>
          <a:endParaRPr lang="en-US"/>
        </a:p>
      </dgm:t>
    </dgm:pt>
    <dgm:pt modelId="{698D019A-633B-49B5-B8F8-4616F318DC2C}" type="sibTrans" cxnId="{FE4B3259-84E5-4732-BA77-39DC10D578F9}">
      <dgm:prSet/>
      <dgm:spPr/>
      <dgm:t>
        <a:bodyPr/>
        <a:lstStyle/>
        <a:p>
          <a:endParaRPr lang="en-US"/>
        </a:p>
      </dgm:t>
    </dgm:pt>
    <dgm:pt modelId="{6E9C12D9-D9FA-4D3B-B0EE-1D08F6EA1974}" type="pres">
      <dgm:prSet presAssocID="{FB3CF421-1D3E-46EB-A23E-F4D7437C15AA}" presName="diagram" presStyleCnt="0">
        <dgm:presLayoutVars>
          <dgm:chPref val="1"/>
          <dgm:dir/>
          <dgm:animOne val="branch"/>
          <dgm:animLvl val="lvl"/>
          <dgm:resizeHandles/>
        </dgm:presLayoutVars>
      </dgm:prSet>
      <dgm:spPr/>
    </dgm:pt>
    <dgm:pt modelId="{9021CFA0-8388-457D-9D53-3BD6EC8F0C7C}" type="pres">
      <dgm:prSet presAssocID="{BFD8B6C9-7EE8-4F70-A3D9-FFAA3CEB4AE5}" presName="root" presStyleCnt="0"/>
      <dgm:spPr/>
    </dgm:pt>
    <dgm:pt modelId="{6E395743-CEF9-4989-9EFE-5F5F367AE30B}" type="pres">
      <dgm:prSet presAssocID="{BFD8B6C9-7EE8-4F70-A3D9-FFAA3CEB4AE5}" presName="rootComposite" presStyleCnt="0"/>
      <dgm:spPr/>
    </dgm:pt>
    <dgm:pt modelId="{19073925-7156-48BF-9451-6D4043EA34C8}" type="pres">
      <dgm:prSet presAssocID="{BFD8B6C9-7EE8-4F70-A3D9-FFAA3CEB4AE5}" presName="rootText" presStyleLbl="node1" presStyleIdx="0" presStyleCnt="3" custScaleX="81440" custScaleY="83202"/>
      <dgm:spPr/>
    </dgm:pt>
    <dgm:pt modelId="{5B5DC457-27FF-44FB-B7FD-F81EDDE8F9F0}" type="pres">
      <dgm:prSet presAssocID="{BFD8B6C9-7EE8-4F70-A3D9-FFAA3CEB4AE5}" presName="rootConnector" presStyleLbl="node1" presStyleIdx="0" presStyleCnt="3"/>
      <dgm:spPr/>
    </dgm:pt>
    <dgm:pt modelId="{C7A44B21-514C-4404-A5FC-9A939881B2EA}" type="pres">
      <dgm:prSet presAssocID="{BFD8B6C9-7EE8-4F70-A3D9-FFAA3CEB4AE5}" presName="childShape" presStyleCnt="0"/>
      <dgm:spPr/>
    </dgm:pt>
    <dgm:pt modelId="{15B91743-655A-4762-BC2B-0F515F9EF12A}" type="pres">
      <dgm:prSet presAssocID="{9FCFE05D-9B5D-419F-A0F2-1059D06CC756}" presName="Name13" presStyleLbl="parChTrans1D2" presStyleIdx="0" presStyleCnt="6"/>
      <dgm:spPr/>
    </dgm:pt>
    <dgm:pt modelId="{2C1573DF-8843-465D-AFC5-3A7367C7F2C7}" type="pres">
      <dgm:prSet presAssocID="{4E8BC671-D2B3-428A-87BC-A19A768F145A}" presName="childText" presStyleLbl="bgAcc1" presStyleIdx="0" presStyleCnt="6">
        <dgm:presLayoutVars>
          <dgm:bulletEnabled val="1"/>
        </dgm:presLayoutVars>
      </dgm:prSet>
      <dgm:spPr/>
    </dgm:pt>
    <dgm:pt modelId="{A75B8020-5A1E-481D-9B9B-AAAB1B7E9527}" type="pres">
      <dgm:prSet presAssocID="{96F67343-AC30-4A6B-AAB6-2A165FCF89D2}" presName="Name13" presStyleLbl="parChTrans1D2" presStyleIdx="1" presStyleCnt="6"/>
      <dgm:spPr/>
    </dgm:pt>
    <dgm:pt modelId="{922144E9-A8A4-430C-8AE9-65A95BDD8AFA}" type="pres">
      <dgm:prSet presAssocID="{2498FB64-CFAA-4CD0-93CF-2F3570E30B43}" presName="childText" presStyleLbl="bgAcc1" presStyleIdx="1" presStyleCnt="6">
        <dgm:presLayoutVars>
          <dgm:bulletEnabled val="1"/>
        </dgm:presLayoutVars>
      </dgm:prSet>
      <dgm:spPr/>
    </dgm:pt>
    <dgm:pt modelId="{7DC69FFE-437B-41AC-906F-113D2FC5EFDA}" type="pres">
      <dgm:prSet presAssocID="{CC2576E3-D407-4009-B74F-9942BCF1EA84}" presName="root" presStyleCnt="0"/>
      <dgm:spPr/>
    </dgm:pt>
    <dgm:pt modelId="{DBECB017-1635-40C4-9CF4-FF9D83ED0A01}" type="pres">
      <dgm:prSet presAssocID="{CC2576E3-D407-4009-B74F-9942BCF1EA84}" presName="rootComposite" presStyleCnt="0"/>
      <dgm:spPr/>
    </dgm:pt>
    <dgm:pt modelId="{44FE74EB-7212-47E9-937F-5E56FAFB6E68}" type="pres">
      <dgm:prSet presAssocID="{CC2576E3-D407-4009-B74F-9942BCF1EA84}" presName="rootText" presStyleLbl="node1" presStyleIdx="1" presStyleCnt="3" custScaleX="86175" custScaleY="82719"/>
      <dgm:spPr/>
    </dgm:pt>
    <dgm:pt modelId="{FFFFC153-693D-4E6C-AF24-8CEB6DD6CE7C}" type="pres">
      <dgm:prSet presAssocID="{CC2576E3-D407-4009-B74F-9942BCF1EA84}" presName="rootConnector" presStyleLbl="node1" presStyleIdx="1" presStyleCnt="3"/>
      <dgm:spPr/>
    </dgm:pt>
    <dgm:pt modelId="{7F863355-624D-4C70-90EE-7AEEFC7E65FD}" type="pres">
      <dgm:prSet presAssocID="{CC2576E3-D407-4009-B74F-9942BCF1EA84}" presName="childShape" presStyleCnt="0"/>
      <dgm:spPr/>
    </dgm:pt>
    <dgm:pt modelId="{9FA7D6B3-89DB-4843-B79D-64A09FC464C7}" type="pres">
      <dgm:prSet presAssocID="{7F0E814D-FC65-46DA-8D2B-DC971C9413EB}" presName="Name13" presStyleLbl="parChTrans1D2" presStyleIdx="2" presStyleCnt="6"/>
      <dgm:spPr/>
    </dgm:pt>
    <dgm:pt modelId="{119823D6-868A-4829-BF80-0A2F1783B729}" type="pres">
      <dgm:prSet presAssocID="{F2E81135-3B06-4137-B687-3DAF80268C7B}" presName="childText" presStyleLbl="bgAcc1" presStyleIdx="2" presStyleCnt="6">
        <dgm:presLayoutVars>
          <dgm:bulletEnabled val="1"/>
        </dgm:presLayoutVars>
      </dgm:prSet>
      <dgm:spPr/>
    </dgm:pt>
    <dgm:pt modelId="{992C0004-A9EF-46EF-86DE-BEA72F1ECA1D}" type="pres">
      <dgm:prSet presAssocID="{8274A805-7C9D-48FE-97FB-001DF49E9216}" presName="Name13" presStyleLbl="parChTrans1D2" presStyleIdx="3" presStyleCnt="6"/>
      <dgm:spPr/>
    </dgm:pt>
    <dgm:pt modelId="{BCFFA410-6D0B-4010-A550-77EF6EDDA92E}" type="pres">
      <dgm:prSet presAssocID="{AC230580-D142-4030-A4B2-99181B05BC83}" presName="childText" presStyleLbl="bgAcc1" presStyleIdx="3" presStyleCnt="6">
        <dgm:presLayoutVars>
          <dgm:bulletEnabled val="1"/>
        </dgm:presLayoutVars>
      </dgm:prSet>
      <dgm:spPr/>
    </dgm:pt>
    <dgm:pt modelId="{F8D1D621-889A-469D-92E1-7F48290F293E}" type="pres">
      <dgm:prSet presAssocID="{ECDF2012-5B12-4906-9F54-507EFA8584D4}" presName="root" presStyleCnt="0"/>
      <dgm:spPr/>
    </dgm:pt>
    <dgm:pt modelId="{615D6651-0B7A-47BD-B888-2E531F9FAF64}" type="pres">
      <dgm:prSet presAssocID="{ECDF2012-5B12-4906-9F54-507EFA8584D4}" presName="rootComposite" presStyleCnt="0"/>
      <dgm:spPr/>
    </dgm:pt>
    <dgm:pt modelId="{BD228DCF-60CD-4D70-BF7E-48895A429CB2}" type="pres">
      <dgm:prSet presAssocID="{ECDF2012-5B12-4906-9F54-507EFA8584D4}" presName="rootText" presStyleLbl="node1" presStyleIdx="2" presStyleCnt="3" custScaleX="88577" custScaleY="82588"/>
      <dgm:spPr/>
    </dgm:pt>
    <dgm:pt modelId="{E9840DF2-182F-43A5-9F5D-787A83BCA2BD}" type="pres">
      <dgm:prSet presAssocID="{ECDF2012-5B12-4906-9F54-507EFA8584D4}" presName="rootConnector" presStyleLbl="node1" presStyleIdx="2" presStyleCnt="3"/>
      <dgm:spPr/>
    </dgm:pt>
    <dgm:pt modelId="{59DAA806-6404-42E1-B6D0-4C3058FD9992}" type="pres">
      <dgm:prSet presAssocID="{ECDF2012-5B12-4906-9F54-507EFA8584D4}" presName="childShape" presStyleCnt="0"/>
      <dgm:spPr/>
    </dgm:pt>
    <dgm:pt modelId="{EA43D2FE-B4C9-4458-9FB9-AEEEA64298CC}" type="pres">
      <dgm:prSet presAssocID="{1E275B6B-565D-42FF-AD43-7D9BB9B981BF}" presName="Name13" presStyleLbl="parChTrans1D2" presStyleIdx="4" presStyleCnt="6"/>
      <dgm:spPr/>
    </dgm:pt>
    <dgm:pt modelId="{D800AF52-690B-448F-A71E-6FCB74265DF6}" type="pres">
      <dgm:prSet presAssocID="{E14DE68D-B5FD-4B0A-AE62-670FD544385E}" presName="childText" presStyleLbl="bgAcc1" presStyleIdx="4" presStyleCnt="6">
        <dgm:presLayoutVars>
          <dgm:bulletEnabled val="1"/>
        </dgm:presLayoutVars>
      </dgm:prSet>
      <dgm:spPr/>
    </dgm:pt>
    <dgm:pt modelId="{32485CA3-32FD-4A68-A82A-CC624A8A8C75}" type="pres">
      <dgm:prSet presAssocID="{BA17C48C-0C2E-4330-B84D-A7A44DDF307F}" presName="Name13" presStyleLbl="parChTrans1D2" presStyleIdx="5" presStyleCnt="6"/>
      <dgm:spPr/>
    </dgm:pt>
    <dgm:pt modelId="{F9EBD059-5578-4ADF-AEE0-CCE78B30C11B}" type="pres">
      <dgm:prSet presAssocID="{C5F23FBE-06CA-4ADC-BF74-425B3803FD86}" presName="childText" presStyleLbl="bgAcc1" presStyleIdx="5" presStyleCnt="6" custLinFactNeighborX="-5773" custLinFactNeighborY="-5784">
        <dgm:presLayoutVars>
          <dgm:bulletEnabled val="1"/>
        </dgm:presLayoutVars>
      </dgm:prSet>
      <dgm:spPr/>
    </dgm:pt>
  </dgm:ptLst>
  <dgm:cxnLst>
    <dgm:cxn modelId="{AA5DF903-4722-4494-AF2F-A7B2C40F2304}" type="presOf" srcId="{9FCFE05D-9B5D-419F-A0F2-1059D06CC756}" destId="{15B91743-655A-4762-BC2B-0F515F9EF12A}" srcOrd="0" destOrd="0" presId="urn:microsoft.com/office/officeart/2005/8/layout/hierarchy3"/>
    <dgm:cxn modelId="{0A0B8017-F7FB-45CF-B1FC-B3BD30EEADA7}" type="presOf" srcId="{ECDF2012-5B12-4906-9F54-507EFA8584D4}" destId="{BD228DCF-60CD-4D70-BF7E-48895A429CB2}" srcOrd="0" destOrd="0" presId="urn:microsoft.com/office/officeart/2005/8/layout/hierarchy3"/>
    <dgm:cxn modelId="{5941D32F-4D4E-4814-8200-8DC4D938BFF0}" type="presOf" srcId="{E14DE68D-B5FD-4B0A-AE62-670FD544385E}" destId="{D800AF52-690B-448F-A71E-6FCB74265DF6}" srcOrd="0" destOrd="0" presId="urn:microsoft.com/office/officeart/2005/8/layout/hierarchy3"/>
    <dgm:cxn modelId="{AC673D3C-7991-45AE-B896-AE77847C965F}" type="presOf" srcId="{C5F23FBE-06CA-4ADC-BF74-425B3803FD86}" destId="{F9EBD059-5578-4ADF-AEE0-CCE78B30C11B}" srcOrd="0" destOrd="0" presId="urn:microsoft.com/office/officeart/2005/8/layout/hierarchy3"/>
    <dgm:cxn modelId="{5C71133E-7D95-4C5D-BD1F-80EE92970D5E}" type="presOf" srcId="{BFD8B6C9-7EE8-4F70-A3D9-FFAA3CEB4AE5}" destId="{19073925-7156-48BF-9451-6D4043EA34C8}" srcOrd="0" destOrd="0" presId="urn:microsoft.com/office/officeart/2005/8/layout/hierarchy3"/>
    <dgm:cxn modelId="{442AFE47-48D3-48C4-A189-76A74605CEE9}" type="presOf" srcId="{7F0E814D-FC65-46DA-8D2B-DC971C9413EB}" destId="{9FA7D6B3-89DB-4843-B79D-64A09FC464C7}" srcOrd="0" destOrd="0" presId="urn:microsoft.com/office/officeart/2005/8/layout/hierarchy3"/>
    <dgm:cxn modelId="{4A4D1651-9528-4E13-80B2-765C107DB2DE}" type="presOf" srcId="{FB3CF421-1D3E-46EB-A23E-F4D7437C15AA}" destId="{6E9C12D9-D9FA-4D3B-B0EE-1D08F6EA1974}" srcOrd="0" destOrd="0" presId="urn:microsoft.com/office/officeart/2005/8/layout/hierarchy3"/>
    <dgm:cxn modelId="{3757CC53-7408-4080-952F-3AF26A92AC08}" srcId="{ECDF2012-5B12-4906-9F54-507EFA8584D4}" destId="{E14DE68D-B5FD-4B0A-AE62-670FD544385E}" srcOrd="0" destOrd="0" parTransId="{1E275B6B-565D-42FF-AD43-7D9BB9B981BF}" sibTransId="{03FC402D-9473-44D0-9475-38A439443339}"/>
    <dgm:cxn modelId="{BCB18E56-7291-4EB1-BF90-3DFAD5E64D09}" type="presOf" srcId="{F2E81135-3B06-4137-B687-3DAF80268C7B}" destId="{119823D6-868A-4829-BF80-0A2F1783B729}" srcOrd="0" destOrd="0" presId="urn:microsoft.com/office/officeart/2005/8/layout/hierarchy3"/>
    <dgm:cxn modelId="{1C7A9E56-9DF7-4E8A-954A-0882FAB331AF}" srcId="{BFD8B6C9-7EE8-4F70-A3D9-FFAA3CEB4AE5}" destId="{4E8BC671-D2B3-428A-87BC-A19A768F145A}" srcOrd="0" destOrd="0" parTransId="{9FCFE05D-9B5D-419F-A0F2-1059D06CC756}" sibTransId="{C6C7133A-0C36-4998-AD6B-0B887282ECAD}"/>
    <dgm:cxn modelId="{FE4B3259-84E5-4732-BA77-39DC10D578F9}" srcId="{ECDF2012-5B12-4906-9F54-507EFA8584D4}" destId="{C5F23FBE-06CA-4ADC-BF74-425B3803FD86}" srcOrd="1" destOrd="0" parTransId="{BA17C48C-0C2E-4330-B84D-A7A44DDF307F}" sibTransId="{698D019A-633B-49B5-B8F8-4616F318DC2C}"/>
    <dgm:cxn modelId="{9005AC5B-AB65-4071-8D2B-F2D3E393C3D2}" type="presOf" srcId="{4E8BC671-D2B3-428A-87BC-A19A768F145A}" destId="{2C1573DF-8843-465D-AFC5-3A7367C7F2C7}" srcOrd="0" destOrd="0" presId="urn:microsoft.com/office/officeart/2005/8/layout/hierarchy3"/>
    <dgm:cxn modelId="{B326EA69-1DDD-4925-95B8-959CB5620414}" srcId="{FB3CF421-1D3E-46EB-A23E-F4D7437C15AA}" destId="{BFD8B6C9-7EE8-4F70-A3D9-FFAA3CEB4AE5}" srcOrd="0" destOrd="0" parTransId="{C875336E-ECF5-40B6-A698-9340CE07FD53}" sibTransId="{DD88B87D-B5B1-4B29-8DEE-48D0BFB51950}"/>
    <dgm:cxn modelId="{B7FEBB7E-8E60-467A-A2DF-6C6C2332E7D9}" srcId="{FB3CF421-1D3E-46EB-A23E-F4D7437C15AA}" destId="{CC2576E3-D407-4009-B74F-9942BCF1EA84}" srcOrd="1" destOrd="0" parTransId="{B8CA6A58-D45E-4989-A57C-E510D32A1D4A}" sibTransId="{ECCFCAEE-1DE8-4918-A699-C73B7A1554F4}"/>
    <dgm:cxn modelId="{DB77938D-17C6-44AA-A502-975D84D6BC49}" srcId="{FB3CF421-1D3E-46EB-A23E-F4D7437C15AA}" destId="{ECDF2012-5B12-4906-9F54-507EFA8584D4}" srcOrd="2" destOrd="0" parTransId="{16C74A5D-3923-4585-BA64-842944CA7B6C}" sibTransId="{B5DB8CC8-8D88-4CDD-9748-5EA179D661CB}"/>
    <dgm:cxn modelId="{42235190-AB7D-4681-9EAC-09BE3D30DE89}" type="presOf" srcId="{8274A805-7C9D-48FE-97FB-001DF49E9216}" destId="{992C0004-A9EF-46EF-86DE-BEA72F1ECA1D}" srcOrd="0" destOrd="0" presId="urn:microsoft.com/office/officeart/2005/8/layout/hierarchy3"/>
    <dgm:cxn modelId="{B0C08E96-2491-4E14-9EB8-0D1FE5874F81}" type="presOf" srcId="{AC230580-D142-4030-A4B2-99181B05BC83}" destId="{BCFFA410-6D0B-4010-A550-77EF6EDDA92E}" srcOrd="0" destOrd="0" presId="urn:microsoft.com/office/officeart/2005/8/layout/hierarchy3"/>
    <dgm:cxn modelId="{3FA6DB9E-7B18-4B45-933A-BD3A0A58A3CD}" type="presOf" srcId="{2498FB64-CFAA-4CD0-93CF-2F3570E30B43}" destId="{922144E9-A8A4-430C-8AE9-65A95BDD8AFA}" srcOrd="0" destOrd="0" presId="urn:microsoft.com/office/officeart/2005/8/layout/hierarchy3"/>
    <dgm:cxn modelId="{D36185B1-AECC-42F9-BF5A-A7115A0A6F7E}" srcId="{CC2576E3-D407-4009-B74F-9942BCF1EA84}" destId="{AC230580-D142-4030-A4B2-99181B05BC83}" srcOrd="1" destOrd="0" parTransId="{8274A805-7C9D-48FE-97FB-001DF49E9216}" sibTransId="{6935D7D6-2B47-4B7D-BE15-265AE3AED113}"/>
    <dgm:cxn modelId="{4BB5A5B4-B26E-4E94-83CF-605B0DD2E5CB}" srcId="{CC2576E3-D407-4009-B74F-9942BCF1EA84}" destId="{F2E81135-3B06-4137-B687-3DAF80268C7B}" srcOrd="0" destOrd="0" parTransId="{7F0E814D-FC65-46DA-8D2B-DC971C9413EB}" sibTransId="{208BCCE0-EEC4-4C3E-B2F6-8D27D57DAEE8}"/>
    <dgm:cxn modelId="{0DB9C8B9-1C6E-4C99-8772-FF39EA9A0980}" type="presOf" srcId="{ECDF2012-5B12-4906-9F54-507EFA8584D4}" destId="{E9840DF2-182F-43A5-9F5D-787A83BCA2BD}" srcOrd="1" destOrd="0" presId="urn:microsoft.com/office/officeart/2005/8/layout/hierarchy3"/>
    <dgm:cxn modelId="{1A63F4BC-C548-479B-A287-296DDB366EAC}" type="presOf" srcId="{BA17C48C-0C2E-4330-B84D-A7A44DDF307F}" destId="{32485CA3-32FD-4A68-A82A-CC624A8A8C75}" srcOrd="0" destOrd="0" presId="urn:microsoft.com/office/officeart/2005/8/layout/hierarchy3"/>
    <dgm:cxn modelId="{E295B2C5-5587-40F6-A0FB-06E3E9D76B2D}" type="presOf" srcId="{BFD8B6C9-7EE8-4F70-A3D9-FFAA3CEB4AE5}" destId="{5B5DC457-27FF-44FB-B7FD-F81EDDE8F9F0}" srcOrd="1" destOrd="0" presId="urn:microsoft.com/office/officeart/2005/8/layout/hierarchy3"/>
    <dgm:cxn modelId="{B9151DCF-FE4E-42C6-94B4-A71030098D8D}" type="presOf" srcId="{CC2576E3-D407-4009-B74F-9942BCF1EA84}" destId="{FFFFC153-693D-4E6C-AF24-8CEB6DD6CE7C}" srcOrd="1" destOrd="0" presId="urn:microsoft.com/office/officeart/2005/8/layout/hierarchy3"/>
    <dgm:cxn modelId="{02FD8ADD-DE6F-4239-BC17-DEDCB141A244}" type="presOf" srcId="{CC2576E3-D407-4009-B74F-9942BCF1EA84}" destId="{44FE74EB-7212-47E9-937F-5E56FAFB6E68}" srcOrd="0" destOrd="0" presId="urn:microsoft.com/office/officeart/2005/8/layout/hierarchy3"/>
    <dgm:cxn modelId="{CA4E9DE9-DFC3-490D-912D-E9226A4BE70B}" srcId="{BFD8B6C9-7EE8-4F70-A3D9-FFAA3CEB4AE5}" destId="{2498FB64-CFAA-4CD0-93CF-2F3570E30B43}" srcOrd="1" destOrd="0" parTransId="{96F67343-AC30-4A6B-AAB6-2A165FCF89D2}" sibTransId="{D2922EEC-9C55-41AE-9EFE-2846F9674011}"/>
    <dgm:cxn modelId="{1AEA10FA-80BE-49D0-9C68-6AA3DCF25827}" type="presOf" srcId="{96F67343-AC30-4A6B-AAB6-2A165FCF89D2}" destId="{A75B8020-5A1E-481D-9B9B-AAAB1B7E9527}" srcOrd="0" destOrd="0" presId="urn:microsoft.com/office/officeart/2005/8/layout/hierarchy3"/>
    <dgm:cxn modelId="{F7B0F7FF-2351-4FE0-81FF-B38298FB6BF2}" type="presOf" srcId="{1E275B6B-565D-42FF-AD43-7D9BB9B981BF}" destId="{EA43D2FE-B4C9-4458-9FB9-AEEEA64298CC}" srcOrd="0" destOrd="0" presId="urn:microsoft.com/office/officeart/2005/8/layout/hierarchy3"/>
    <dgm:cxn modelId="{95C901C8-34AC-43B6-9B1B-AADDD88D07FD}" type="presParOf" srcId="{6E9C12D9-D9FA-4D3B-B0EE-1D08F6EA1974}" destId="{9021CFA0-8388-457D-9D53-3BD6EC8F0C7C}" srcOrd="0" destOrd="0" presId="urn:microsoft.com/office/officeart/2005/8/layout/hierarchy3"/>
    <dgm:cxn modelId="{548BF99F-52C5-43FA-ACC4-D517163F5A03}" type="presParOf" srcId="{9021CFA0-8388-457D-9D53-3BD6EC8F0C7C}" destId="{6E395743-CEF9-4989-9EFE-5F5F367AE30B}" srcOrd="0" destOrd="0" presId="urn:microsoft.com/office/officeart/2005/8/layout/hierarchy3"/>
    <dgm:cxn modelId="{8C1BE7DE-B59A-4B69-AB6B-9A2E1C759CB2}" type="presParOf" srcId="{6E395743-CEF9-4989-9EFE-5F5F367AE30B}" destId="{19073925-7156-48BF-9451-6D4043EA34C8}" srcOrd="0" destOrd="0" presId="urn:microsoft.com/office/officeart/2005/8/layout/hierarchy3"/>
    <dgm:cxn modelId="{D0BE05C1-64AC-43FF-ACB6-C790CFFBFF6B}" type="presParOf" srcId="{6E395743-CEF9-4989-9EFE-5F5F367AE30B}" destId="{5B5DC457-27FF-44FB-B7FD-F81EDDE8F9F0}" srcOrd="1" destOrd="0" presId="urn:microsoft.com/office/officeart/2005/8/layout/hierarchy3"/>
    <dgm:cxn modelId="{096BEC51-D4D8-4CEB-9644-4D2E75CA1D14}" type="presParOf" srcId="{9021CFA0-8388-457D-9D53-3BD6EC8F0C7C}" destId="{C7A44B21-514C-4404-A5FC-9A939881B2EA}" srcOrd="1" destOrd="0" presId="urn:microsoft.com/office/officeart/2005/8/layout/hierarchy3"/>
    <dgm:cxn modelId="{53A2E951-0A35-4778-8108-20B1FB3EBD4E}" type="presParOf" srcId="{C7A44B21-514C-4404-A5FC-9A939881B2EA}" destId="{15B91743-655A-4762-BC2B-0F515F9EF12A}" srcOrd="0" destOrd="0" presId="urn:microsoft.com/office/officeart/2005/8/layout/hierarchy3"/>
    <dgm:cxn modelId="{EFADC5E7-F0AB-483B-A8ED-73DB234FC410}" type="presParOf" srcId="{C7A44B21-514C-4404-A5FC-9A939881B2EA}" destId="{2C1573DF-8843-465D-AFC5-3A7367C7F2C7}" srcOrd="1" destOrd="0" presId="urn:microsoft.com/office/officeart/2005/8/layout/hierarchy3"/>
    <dgm:cxn modelId="{4DFC082B-96BF-4CE8-B664-176AB4819075}" type="presParOf" srcId="{C7A44B21-514C-4404-A5FC-9A939881B2EA}" destId="{A75B8020-5A1E-481D-9B9B-AAAB1B7E9527}" srcOrd="2" destOrd="0" presId="urn:microsoft.com/office/officeart/2005/8/layout/hierarchy3"/>
    <dgm:cxn modelId="{11037CB5-B23B-426D-AFD5-D83B0CE254B1}" type="presParOf" srcId="{C7A44B21-514C-4404-A5FC-9A939881B2EA}" destId="{922144E9-A8A4-430C-8AE9-65A95BDD8AFA}" srcOrd="3" destOrd="0" presId="urn:microsoft.com/office/officeart/2005/8/layout/hierarchy3"/>
    <dgm:cxn modelId="{834503DA-0B5A-4882-9586-A9707F9CF019}" type="presParOf" srcId="{6E9C12D9-D9FA-4D3B-B0EE-1D08F6EA1974}" destId="{7DC69FFE-437B-41AC-906F-113D2FC5EFDA}" srcOrd="1" destOrd="0" presId="urn:microsoft.com/office/officeart/2005/8/layout/hierarchy3"/>
    <dgm:cxn modelId="{D95C9D55-2486-447F-BB8B-F4FCAF6A511A}" type="presParOf" srcId="{7DC69FFE-437B-41AC-906F-113D2FC5EFDA}" destId="{DBECB017-1635-40C4-9CF4-FF9D83ED0A01}" srcOrd="0" destOrd="0" presId="urn:microsoft.com/office/officeart/2005/8/layout/hierarchy3"/>
    <dgm:cxn modelId="{3D461432-6279-4D81-ADD6-20FC57B225BF}" type="presParOf" srcId="{DBECB017-1635-40C4-9CF4-FF9D83ED0A01}" destId="{44FE74EB-7212-47E9-937F-5E56FAFB6E68}" srcOrd="0" destOrd="0" presId="urn:microsoft.com/office/officeart/2005/8/layout/hierarchy3"/>
    <dgm:cxn modelId="{4F867411-CDD8-4218-AD50-768F5C471513}" type="presParOf" srcId="{DBECB017-1635-40C4-9CF4-FF9D83ED0A01}" destId="{FFFFC153-693D-4E6C-AF24-8CEB6DD6CE7C}" srcOrd="1" destOrd="0" presId="urn:microsoft.com/office/officeart/2005/8/layout/hierarchy3"/>
    <dgm:cxn modelId="{1E1F7EFC-2E45-4D92-9596-98364E8C1168}" type="presParOf" srcId="{7DC69FFE-437B-41AC-906F-113D2FC5EFDA}" destId="{7F863355-624D-4C70-90EE-7AEEFC7E65FD}" srcOrd="1" destOrd="0" presId="urn:microsoft.com/office/officeart/2005/8/layout/hierarchy3"/>
    <dgm:cxn modelId="{55135C38-1B48-4A68-A49E-147DBBC77101}" type="presParOf" srcId="{7F863355-624D-4C70-90EE-7AEEFC7E65FD}" destId="{9FA7D6B3-89DB-4843-B79D-64A09FC464C7}" srcOrd="0" destOrd="0" presId="urn:microsoft.com/office/officeart/2005/8/layout/hierarchy3"/>
    <dgm:cxn modelId="{2BE2BC27-4B98-4BCD-AD1D-C77FF2B676D0}" type="presParOf" srcId="{7F863355-624D-4C70-90EE-7AEEFC7E65FD}" destId="{119823D6-868A-4829-BF80-0A2F1783B729}" srcOrd="1" destOrd="0" presId="urn:microsoft.com/office/officeart/2005/8/layout/hierarchy3"/>
    <dgm:cxn modelId="{FF1C3E50-8251-433B-A093-06878B17566C}" type="presParOf" srcId="{7F863355-624D-4C70-90EE-7AEEFC7E65FD}" destId="{992C0004-A9EF-46EF-86DE-BEA72F1ECA1D}" srcOrd="2" destOrd="0" presId="urn:microsoft.com/office/officeart/2005/8/layout/hierarchy3"/>
    <dgm:cxn modelId="{144B509C-C7D0-4AAC-B6AE-3D2BF291645D}" type="presParOf" srcId="{7F863355-624D-4C70-90EE-7AEEFC7E65FD}" destId="{BCFFA410-6D0B-4010-A550-77EF6EDDA92E}" srcOrd="3" destOrd="0" presId="urn:microsoft.com/office/officeart/2005/8/layout/hierarchy3"/>
    <dgm:cxn modelId="{EAE3CD6E-BEFD-45C5-8A36-864729FAAE2D}" type="presParOf" srcId="{6E9C12D9-D9FA-4D3B-B0EE-1D08F6EA1974}" destId="{F8D1D621-889A-469D-92E1-7F48290F293E}" srcOrd="2" destOrd="0" presId="urn:microsoft.com/office/officeart/2005/8/layout/hierarchy3"/>
    <dgm:cxn modelId="{84B0875D-8FBB-4B9C-9B06-7BDD9CA2712F}" type="presParOf" srcId="{F8D1D621-889A-469D-92E1-7F48290F293E}" destId="{615D6651-0B7A-47BD-B888-2E531F9FAF64}" srcOrd="0" destOrd="0" presId="urn:microsoft.com/office/officeart/2005/8/layout/hierarchy3"/>
    <dgm:cxn modelId="{6178A0EF-09BE-4559-990D-53CA0603A76F}" type="presParOf" srcId="{615D6651-0B7A-47BD-B888-2E531F9FAF64}" destId="{BD228DCF-60CD-4D70-BF7E-48895A429CB2}" srcOrd="0" destOrd="0" presId="urn:microsoft.com/office/officeart/2005/8/layout/hierarchy3"/>
    <dgm:cxn modelId="{B8261A7F-FA0D-4352-877A-6CFCCBE514D1}" type="presParOf" srcId="{615D6651-0B7A-47BD-B888-2E531F9FAF64}" destId="{E9840DF2-182F-43A5-9F5D-787A83BCA2BD}" srcOrd="1" destOrd="0" presId="urn:microsoft.com/office/officeart/2005/8/layout/hierarchy3"/>
    <dgm:cxn modelId="{4C953CB6-76AA-4194-8B17-843898648976}" type="presParOf" srcId="{F8D1D621-889A-469D-92E1-7F48290F293E}" destId="{59DAA806-6404-42E1-B6D0-4C3058FD9992}" srcOrd="1" destOrd="0" presId="urn:microsoft.com/office/officeart/2005/8/layout/hierarchy3"/>
    <dgm:cxn modelId="{6925810B-B562-450F-A533-5128C7D771D9}" type="presParOf" srcId="{59DAA806-6404-42E1-B6D0-4C3058FD9992}" destId="{EA43D2FE-B4C9-4458-9FB9-AEEEA64298CC}" srcOrd="0" destOrd="0" presId="urn:microsoft.com/office/officeart/2005/8/layout/hierarchy3"/>
    <dgm:cxn modelId="{F5AA63FD-2623-4BC8-8D75-F0D85E033370}" type="presParOf" srcId="{59DAA806-6404-42E1-B6D0-4C3058FD9992}" destId="{D800AF52-690B-448F-A71E-6FCB74265DF6}" srcOrd="1" destOrd="0" presId="urn:microsoft.com/office/officeart/2005/8/layout/hierarchy3"/>
    <dgm:cxn modelId="{385A525A-1547-446B-879E-A0D9B0180151}" type="presParOf" srcId="{59DAA806-6404-42E1-B6D0-4C3058FD9992}" destId="{32485CA3-32FD-4A68-A82A-CC624A8A8C75}" srcOrd="2" destOrd="0" presId="urn:microsoft.com/office/officeart/2005/8/layout/hierarchy3"/>
    <dgm:cxn modelId="{E26C9C38-54AA-4444-BAA1-376DA1EF78D9}" type="presParOf" srcId="{59DAA806-6404-42E1-B6D0-4C3058FD9992}" destId="{F9EBD059-5578-4ADF-AEE0-CCE78B30C11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73925-7156-48BF-9451-6D4043EA34C8}">
      <dsp:nvSpPr>
        <dsp:cNvPr id="0" name=""/>
        <dsp:cNvSpPr/>
      </dsp:nvSpPr>
      <dsp:spPr>
        <a:xfrm>
          <a:off x="179839" y="985"/>
          <a:ext cx="1953834" cy="99805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a:t>Single Individual</a:t>
          </a:r>
        </a:p>
      </dsp:txBody>
      <dsp:txXfrm>
        <a:off x="209071" y="30217"/>
        <a:ext cx="1895370" cy="939589"/>
      </dsp:txXfrm>
    </dsp:sp>
    <dsp:sp modelId="{15B91743-655A-4762-BC2B-0F515F9EF12A}">
      <dsp:nvSpPr>
        <dsp:cNvPr id="0" name=""/>
        <dsp:cNvSpPr/>
      </dsp:nvSpPr>
      <dsp:spPr>
        <a:xfrm>
          <a:off x="375222" y="999039"/>
          <a:ext cx="195383" cy="899666"/>
        </a:xfrm>
        <a:custGeom>
          <a:avLst/>
          <a:gdLst/>
          <a:ahLst/>
          <a:cxnLst/>
          <a:rect l="0" t="0" r="0" b="0"/>
          <a:pathLst>
            <a:path>
              <a:moveTo>
                <a:pt x="0" y="0"/>
              </a:moveTo>
              <a:lnTo>
                <a:pt x="0" y="899666"/>
              </a:lnTo>
              <a:lnTo>
                <a:pt x="195383" y="89966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1573DF-8843-465D-AFC5-3A7367C7F2C7}">
      <dsp:nvSpPr>
        <dsp:cNvPr id="0" name=""/>
        <dsp:cNvSpPr/>
      </dsp:nvSpPr>
      <dsp:spPr>
        <a:xfrm>
          <a:off x="570606" y="1298928"/>
          <a:ext cx="1919287" cy="119955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Income: </a:t>
          </a:r>
        </a:p>
        <a:p>
          <a:pPr marL="0" lvl="0" indent="0" algn="ctr" defTabSz="622300">
            <a:lnSpc>
              <a:spcPct val="90000"/>
            </a:lnSpc>
            <a:spcBef>
              <a:spcPct val="0"/>
            </a:spcBef>
            <a:spcAft>
              <a:spcPct val="35000"/>
            </a:spcAft>
            <a:buNone/>
          </a:pPr>
          <a:r>
            <a:rPr lang="en-US" sz="1400" kern="1200" dirty="0">
              <a:solidFill>
                <a:schemeClr val="tx1"/>
              </a:solidFill>
            </a:rPr>
            <a:t>$934/month </a:t>
          </a:r>
          <a:r>
            <a:rPr lang="en-US" sz="1400" kern="1200" dirty="0"/>
            <a:t>+ $20 “disregard</a:t>
          </a:r>
        </a:p>
        <a:p>
          <a:pPr marL="0" lvl="0" indent="0" algn="ctr" defTabSz="622300">
            <a:lnSpc>
              <a:spcPct val="90000"/>
            </a:lnSpc>
            <a:spcBef>
              <a:spcPct val="0"/>
            </a:spcBef>
            <a:spcAft>
              <a:spcPct val="35000"/>
            </a:spcAft>
            <a:buNone/>
          </a:pPr>
          <a:r>
            <a:rPr lang="en-US" sz="1400" kern="1200" dirty="0"/>
            <a:t>If Nursing Home: $50</a:t>
          </a:r>
        </a:p>
      </dsp:txBody>
      <dsp:txXfrm>
        <a:off x="605740" y="1334062"/>
        <a:ext cx="1849019" cy="1129286"/>
      </dsp:txXfrm>
    </dsp:sp>
    <dsp:sp modelId="{A75B8020-5A1E-481D-9B9B-AAAB1B7E9527}">
      <dsp:nvSpPr>
        <dsp:cNvPr id="0" name=""/>
        <dsp:cNvSpPr/>
      </dsp:nvSpPr>
      <dsp:spPr>
        <a:xfrm>
          <a:off x="375222" y="999039"/>
          <a:ext cx="195383" cy="2399109"/>
        </a:xfrm>
        <a:custGeom>
          <a:avLst/>
          <a:gdLst/>
          <a:ahLst/>
          <a:cxnLst/>
          <a:rect l="0" t="0" r="0" b="0"/>
          <a:pathLst>
            <a:path>
              <a:moveTo>
                <a:pt x="0" y="0"/>
              </a:moveTo>
              <a:lnTo>
                <a:pt x="0" y="2399109"/>
              </a:lnTo>
              <a:lnTo>
                <a:pt x="195383" y="239910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2144E9-A8A4-430C-8AE9-65A95BDD8AFA}">
      <dsp:nvSpPr>
        <dsp:cNvPr id="0" name=""/>
        <dsp:cNvSpPr/>
      </dsp:nvSpPr>
      <dsp:spPr>
        <a:xfrm>
          <a:off x="570606" y="2798371"/>
          <a:ext cx="1919287" cy="119955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Resources: </a:t>
          </a:r>
        </a:p>
        <a:p>
          <a:pPr marL="0" lvl="0" indent="0" algn="ctr" defTabSz="622300">
            <a:lnSpc>
              <a:spcPct val="90000"/>
            </a:lnSpc>
            <a:spcBef>
              <a:spcPct val="0"/>
            </a:spcBef>
            <a:spcAft>
              <a:spcPct val="35000"/>
            </a:spcAft>
            <a:buNone/>
          </a:pPr>
          <a:r>
            <a:rPr lang="en-US" sz="1400" kern="1200" dirty="0">
              <a:solidFill>
                <a:schemeClr val="tx1"/>
              </a:solidFill>
            </a:rPr>
            <a:t>$16,800.00 </a:t>
          </a:r>
          <a:r>
            <a:rPr lang="en-US" sz="1400" kern="1200" dirty="0"/>
            <a:t>+ Irrevocable Burial Trust Account</a:t>
          </a:r>
        </a:p>
      </dsp:txBody>
      <dsp:txXfrm>
        <a:off x="605740" y="2833505"/>
        <a:ext cx="1849019" cy="1129286"/>
      </dsp:txXfrm>
    </dsp:sp>
    <dsp:sp modelId="{44FE74EB-7212-47E9-937F-5E56FAFB6E68}">
      <dsp:nvSpPr>
        <dsp:cNvPr id="0" name=""/>
        <dsp:cNvSpPr/>
      </dsp:nvSpPr>
      <dsp:spPr>
        <a:xfrm>
          <a:off x="2733451" y="985"/>
          <a:ext cx="2067432" cy="99225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a:t>Couple in community</a:t>
          </a:r>
        </a:p>
      </dsp:txBody>
      <dsp:txXfrm>
        <a:off x="2762513" y="30047"/>
        <a:ext cx="2009308" cy="934135"/>
      </dsp:txXfrm>
    </dsp:sp>
    <dsp:sp modelId="{9FA7D6B3-89DB-4843-B79D-64A09FC464C7}">
      <dsp:nvSpPr>
        <dsp:cNvPr id="0" name=""/>
        <dsp:cNvSpPr/>
      </dsp:nvSpPr>
      <dsp:spPr>
        <a:xfrm>
          <a:off x="2940194" y="993245"/>
          <a:ext cx="206743" cy="899666"/>
        </a:xfrm>
        <a:custGeom>
          <a:avLst/>
          <a:gdLst/>
          <a:ahLst/>
          <a:cxnLst/>
          <a:rect l="0" t="0" r="0" b="0"/>
          <a:pathLst>
            <a:path>
              <a:moveTo>
                <a:pt x="0" y="0"/>
              </a:moveTo>
              <a:lnTo>
                <a:pt x="0" y="899666"/>
              </a:lnTo>
              <a:lnTo>
                <a:pt x="206743" y="89966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9823D6-868A-4829-BF80-0A2F1783B729}">
      <dsp:nvSpPr>
        <dsp:cNvPr id="0" name=""/>
        <dsp:cNvSpPr/>
      </dsp:nvSpPr>
      <dsp:spPr>
        <a:xfrm>
          <a:off x="3146937" y="1293134"/>
          <a:ext cx="1919287" cy="119955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Income: </a:t>
          </a:r>
        </a:p>
        <a:p>
          <a:pPr marL="0" lvl="0" indent="0" algn="ctr" defTabSz="622300">
            <a:lnSpc>
              <a:spcPct val="90000"/>
            </a:lnSpc>
            <a:spcBef>
              <a:spcPct val="0"/>
            </a:spcBef>
            <a:spcAft>
              <a:spcPct val="35000"/>
            </a:spcAft>
            <a:buNone/>
          </a:pPr>
          <a:r>
            <a:rPr lang="en-US" sz="1400" kern="1200" dirty="0">
              <a:solidFill>
                <a:schemeClr val="tx1"/>
              </a:solidFill>
            </a:rPr>
            <a:t>$1,367/month </a:t>
          </a:r>
        </a:p>
        <a:p>
          <a:pPr marL="0" lvl="0" indent="0" algn="ctr" defTabSz="622300">
            <a:lnSpc>
              <a:spcPct val="90000"/>
            </a:lnSpc>
            <a:spcBef>
              <a:spcPct val="0"/>
            </a:spcBef>
            <a:spcAft>
              <a:spcPct val="35000"/>
            </a:spcAft>
            <a:buNone/>
          </a:pPr>
          <a:r>
            <a:rPr lang="en-US" sz="1400" kern="1200" dirty="0">
              <a:solidFill>
                <a:schemeClr val="tx1"/>
              </a:solidFill>
            </a:rPr>
            <a:t>per couple</a:t>
          </a:r>
        </a:p>
      </dsp:txBody>
      <dsp:txXfrm>
        <a:off x="3182071" y="1328268"/>
        <a:ext cx="1849019" cy="1129286"/>
      </dsp:txXfrm>
    </dsp:sp>
    <dsp:sp modelId="{992C0004-A9EF-46EF-86DE-BEA72F1ECA1D}">
      <dsp:nvSpPr>
        <dsp:cNvPr id="0" name=""/>
        <dsp:cNvSpPr/>
      </dsp:nvSpPr>
      <dsp:spPr>
        <a:xfrm>
          <a:off x="2940194" y="993245"/>
          <a:ext cx="206743" cy="2399109"/>
        </a:xfrm>
        <a:custGeom>
          <a:avLst/>
          <a:gdLst/>
          <a:ahLst/>
          <a:cxnLst/>
          <a:rect l="0" t="0" r="0" b="0"/>
          <a:pathLst>
            <a:path>
              <a:moveTo>
                <a:pt x="0" y="0"/>
              </a:moveTo>
              <a:lnTo>
                <a:pt x="0" y="2399109"/>
              </a:lnTo>
              <a:lnTo>
                <a:pt x="206743" y="239910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FFA410-6D0B-4010-A550-77EF6EDDA92E}">
      <dsp:nvSpPr>
        <dsp:cNvPr id="0" name=""/>
        <dsp:cNvSpPr/>
      </dsp:nvSpPr>
      <dsp:spPr>
        <a:xfrm>
          <a:off x="3146937" y="2792577"/>
          <a:ext cx="1919287" cy="119955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Resources: </a:t>
          </a:r>
          <a:r>
            <a:rPr lang="en-US" sz="1400" kern="1200" dirty="0">
              <a:solidFill>
                <a:schemeClr val="tx1"/>
              </a:solidFill>
            </a:rPr>
            <a:t>$24,600.00/couple</a:t>
          </a:r>
        </a:p>
      </dsp:txBody>
      <dsp:txXfrm>
        <a:off x="3182071" y="2827711"/>
        <a:ext cx="1849019" cy="1129286"/>
      </dsp:txXfrm>
    </dsp:sp>
    <dsp:sp modelId="{BD228DCF-60CD-4D70-BF7E-48895A429CB2}">
      <dsp:nvSpPr>
        <dsp:cNvPr id="0" name=""/>
        <dsp:cNvSpPr/>
      </dsp:nvSpPr>
      <dsp:spPr>
        <a:xfrm>
          <a:off x="5400661" y="985"/>
          <a:ext cx="2125059" cy="99068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a:t>Community Spouse</a:t>
          </a:r>
        </a:p>
      </dsp:txBody>
      <dsp:txXfrm>
        <a:off x="5429677" y="30001"/>
        <a:ext cx="2067027" cy="932656"/>
      </dsp:txXfrm>
    </dsp:sp>
    <dsp:sp modelId="{EA43D2FE-B4C9-4458-9FB9-AEEEA64298CC}">
      <dsp:nvSpPr>
        <dsp:cNvPr id="0" name=""/>
        <dsp:cNvSpPr/>
      </dsp:nvSpPr>
      <dsp:spPr>
        <a:xfrm>
          <a:off x="5613167" y="991674"/>
          <a:ext cx="212505" cy="899666"/>
        </a:xfrm>
        <a:custGeom>
          <a:avLst/>
          <a:gdLst/>
          <a:ahLst/>
          <a:cxnLst/>
          <a:rect l="0" t="0" r="0" b="0"/>
          <a:pathLst>
            <a:path>
              <a:moveTo>
                <a:pt x="0" y="0"/>
              </a:moveTo>
              <a:lnTo>
                <a:pt x="0" y="899666"/>
              </a:lnTo>
              <a:lnTo>
                <a:pt x="212505" y="89966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00AF52-690B-448F-A71E-6FCB74265DF6}">
      <dsp:nvSpPr>
        <dsp:cNvPr id="0" name=""/>
        <dsp:cNvSpPr/>
      </dsp:nvSpPr>
      <dsp:spPr>
        <a:xfrm>
          <a:off x="5825673" y="1291562"/>
          <a:ext cx="1919287" cy="119955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Income: </a:t>
          </a:r>
        </a:p>
        <a:p>
          <a:pPr marL="0" lvl="0" indent="0" algn="ctr" defTabSz="622300">
            <a:lnSpc>
              <a:spcPct val="90000"/>
            </a:lnSpc>
            <a:spcBef>
              <a:spcPct val="0"/>
            </a:spcBef>
            <a:spcAft>
              <a:spcPct val="35000"/>
            </a:spcAft>
            <a:buNone/>
          </a:pPr>
          <a:r>
            <a:rPr lang="en-US" sz="1400" kern="1200" dirty="0">
              <a:solidFill>
                <a:schemeClr val="tx1"/>
              </a:solidFill>
            </a:rPr>
            <a:t>$3,435.00/month</a:t>
          </a:r>
        </a:p>
      </dsp:txBody>
      <dsp:txXfrm>
        <a:off x="5860807" y="1326696"/>
        <a:ext cx="1849019" cy="1129286"/>
      </dsp:txXfrm>
    </dsp:sp>
    <dsp:sp modelId="{32485CA3-32FD-4A68-A82A-CC624A8A8C75}">
      <dsp:nvSpPr>
        <dsp:cNvPr id="0" name=""/>
        <dsp:cNvSpPr/>
      </dsp:nvSpPr>
      <dsp:spPr>
        <a:xfrm>
          <a:off x="5613167" y="991674"/>
          <a:ext cx="101705" cy="2329727"/>
        </a:xfrm>
        <a:custGeom>
          <a:avLst/>
          <a:gdLst/>
          <a:ahLst/>
          <a:cxnLst/>
          <a:rect l="0" t="0" r="0" b="0"/>
          <a:pathLst>
            <a:path>
              <a:moveTo>
                <a:pt x="0" y="0"/>
              </a:moveTo>
              <a:lnTo>
                <a:pt x="0" y="2329727"/>
              </a:lnTo>
              <a:lnTo>
                <a:pt x="101705" y="232972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EBD059-5578-4ADF-AEE0-CCE78B30C11B}">
      <dsp:nvSpPr>
        <dsp:cNvPr id="0" name=""/>
        <dsp:cNvSpPr/>
      </dsp:nvSpPr>
      <dsp:spPr>
        <a:xfrm>
          <a:off x="5714872" y="2721623"/>
          <a:ext cx="1919287" cy="119955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Resources: </a:t>
          </a:r>
        </a:p>
        <a:p>
          <a:pPr marL="0" lvl="0" indent="0" algn="ctr" defTabSz="622300">
            <a:lnSpc>
              <a:spcPct val="90000"/>
            </a:lnSpc>
            <a:spcBef>
              <a:spcPct val="0"/>
            </a:spcBef>
            <a:spcAft>
              <a:spcPct val="35000"/>
            </a:spcAft>
            <a:buNone/>
          </a:pPr>
          <a:r>
            <a:rPr lang="en-US" sz="1400" kern="1200" dirty="0"/>
            <a:t>1. Minimum CSRA: $74,820.00</a:t>
          </a:r>
        </a:p>
        <a:p>
          <a:pPr marL="0" lvl="0" indent="0" algn="ctr" defTabSz="622300">
            <a:lnSpc>
              <a:spcPct val="90000"/>
            </a:lnSpc>
            <a:spcBef>
              <a:spcPct val="0"/>
            </a:spcBef>
            <a:spcAft>
              <a:spcPct val="35000"/>
            </a:spcAft>
            <a:buNone/>
          </a:pPr>
          <a:r>
            <a:rPr lang="en-US" sz="1400" kern="1200" dirty="0"/>
            <a:t>2. </a:t>
          </a:r>
          <a:r>
            <a:rPr lang="en-US" sz="1400" kern="1200" dirty="0">
              <a:solidFill>
                <a:schemeClr val="tx1"/>
              </a:solidFill>
            </a:rPr>
            <a:t>Maximum CSRA: $137,400.00</a:t>
          </a:r>
        </a:p>
      </dsp:txBody>
      <dsp:txXfrm>
        <a:off x="5750006" y="2756757"/>
        <a:ext cx="1849019" cy="11292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5516CA64-6328-4D96-8329-61BA1369AB38}" type="datetimeFigureOut">
              <a:rPr lang="en-US" smtClean="0"/>
              <a:t>8/31/22</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BE0C59DA-5796-4B2E-8EAF-C93B71C4DF36}" type="slidenum">
              <a:rPr lang="en-US" smtClean="0"/>
              <a:t>‹#›</a:t>
            </a:fld>
            <a:endParaRPr lang="en-US"/>
          </a:p>
        </p:txBody>
      </p:sp>
    </p:spTree>
    <p:extLst>
      <p:ext uri="{BB962C8B-B14F-4D97-AF65-F5344CB8AC3E}">
        <p14:creationId xmlns:p14="http://schemas.microsoft.com/office/powerpoint/2010/main" val="24304029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F4B1015D-4397-4007-8843-B97AEB259F5B}" type="datetimeFigureOut">
              <a:rPr lang="en-US" smtClean="0"/>
              <a:t>8/31/22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21AFAD0-C416-4C63-B30D-6B2B3E77FC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4B1015D-4397-4007-8843-B97AEB259F5B}" type="datetimeFigureOut">
              <a:rPr lang="en-US" smtClean="0"/>
              <a:t>8/31/22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AFAD0-C416-4C63-B30D-6B2B3E77FC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4B1015D-4397-4007-8843-B97AEB259F5B}" type="datetimeFigureOut">
              <a:rPr lang="en-US" smtClean="0"/>
              <a:t>8/31/22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AFAD0-C416-4C63-B30D-6B2B3E77FC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4B1015D-4397-4007-8843-B97AEB259F5B}" type="datetimeFigureOut">
              <a:rPr lang="en-US" smtClean="0"/>
              <a:t>8/31/22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AFAD0-C416-4C63-B30D-6B2B3E77FC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4B1015D-4397-4007-8843-B97AEB259F5B}" type="datetimeFigureOut">
              <a:rPr lang="en-US" smtClean="0"/>
              <a:t>8/31/22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AFAD0-C416-4C63-B30D-6B2B3E77FC6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4B1015D-4397-4007-8843-B97AEB259F5B}" type="datetimeFigureOut">
              <a:rPr lang="en-US" smtClean="0"/>
              <a:t>8/31/22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AFAD0-C416-4C63-B30D-6B2B3E77FC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F4B1015D-4397-4007-8843-B97AEB259F5B}" type="datetimeFigureOut">
              <a:rPr lang="en-US" smtClean="0"/>
              <a:t>8/31/22</a:t>
            </a:fld>
            <a:endParaRPr lang="en-US"/>
          </a:p>
        </p:txBody>
      </p:sp>
      <p:sp>
        <p:nvSpPr>
          <p:cNvPr id="27" name="Slide Number Placeholder 26"/>
          <p:cNvSpPr>
            <a:spLocks noGrp="1"/>
          </p:cNvSpPr>
          <p:nvPr>
            <p:ph type="sldNum" sz="quarter" idx="11"/>
          </p:nvPr>
        </p:nvSpPr>
        <p:spPr/>
        <p:txBody>
          <a:bodyPr rtlCol="0"/>
          <a:lstStyle/>
          <a:p>
            <a:fld id="{E21AFAD0-C416-4C63-B30D-6B2B3E77FC68}"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F4B1015D-4397-4007-8843-B97AEB259F5B}" type="datetimeFigureOut">
              <a:rPr lang="en-US" smtClean="0"/>
              <a:t>8/31/22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21AFAD0-C416-4C63-B30D-6B2B3E77FC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B1015D-4397-4007-8843-B97AEB259F5B}" type="datetimeFigureOut">
              <a:rPr lang="en-US" smtClean="0"/>
              <a:t>8/31/22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1AFAD0-C416-4C63-B30D-6B2B3E77FC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4B1015D-4397-4007-8843-B97AEB259F5B}" type="datetimeFigureOut">
              <a:rPr lang="en-US" smtClean="0"/>
              <a:t>8/31/22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AFAD0-C416-4C63-B30D-6B2B3E77FC6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4B1015D-4397-4007-8843-B97AEB259F5B}" type="datetimeFigureOut">
              <a:rPr lang="en-US" smtClean="0"/>
              <a:t>8/31/22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AFAD0-C416-4C63-B30D-6B2B3E77FC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4B1015D-4397-4007-8843-B97AEB259F5B}" type="datetimeFigureOut">
              <a:rPr lang="en-US" smtClean="0"/>
              <a:t>8/31/22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21AFAD0-C416-4C63-B30D-6B2B3E77FC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l.enea@esslawfirm.com" TargetMode="External"/><Relationship Id="rId7" Type="http://schemas.openxmlformats.org/officeDocument/2006/relationships/image" Target="../media/image3.jpeg"/><Relationship Id="rId2" Type="http://schemas.openxmlformats.org/officeDocument/2006/relationships/hyperlink" Target="mailto:a.enea@esslawfirm.com" TargetMode="External"/><Relationship Id="rId1" Type="http://schemas.openxmlformats.org/officeDocument/2006/relationships/slideLayout" Target="../slideLayouts/slideLayout2.xml"/><Relationship Id="rId6" Type="http://schemas.openxmlformats.org/officeDocument/2006/relationships/hyperlink" Target="https://www.esslawfirm.com/talking-seniors-podcast/" TargetMode="External"/><Relationship Id="rId5" Type="http://schemas.openxmlformats.org/officeDocument/2006/relationships/hyperlink" Target="https://www.facebook.com/EneaScanlanSirignanoLLP/?ref=hl" TargetMode="External"/><Relationship Id="rId4" Type="http://schemas.openxmlformats.org/officeDocument/2006/relationships/hyperlink" Target="http://www.esslawfirm.co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828800"/>
            <a:ext cx="8458200" cy="1470025"/>
          </a:xfrm>
        </p:spPr>
        <p:txBody>
          <a:bodyPr>
            <a:normAutofit fontScale="90000"/>
          </a:bodyPr>
          <a:lstStyle/>
          <a:p>
            <a:pPr algn="ctr"/>
            <a:r>
              <a:rPr lang="en-US" dirty="0"/>
              <a:t>Planning Considerations for New York’s Medicaid Eligibility Requirements for Long Term Care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0625" y="5867400"/>
            <a:ext cx="4664765" cy="838200"/>
          </a:xfrm>
          <a:prstGeom prst="rect">
            <a:avLst/>
          </a:prstGeom>
        </p:spPr>
      </p:pic>
      <p:sp>
        <p:nvSpPr>
          <p:cNvPr id="3" name="TextBox 2">
            <a:extLst>
              <a:ext uri="{FF2B5EF4-FFF2-40B4-BE49-F238E27FC236}">
                <a16:creationId xmlns:a16="http://schemas.microsoft.com/office/drawing/2014/main" id="{080EEA08-9920-DA7F-A22C-0D63D9C818C6}"/>
              </a:ext>
            </a:extLst>
          </p:cNvPr>
          <p:cNvSpPr txBox="1"/>
          <p:nvPr/>
        </p:nvSpPr>
        <p:spPr>
          <a:xfrm>
            <a:off x="4458178" y="5212191"/>
            <a:ext cx="3869140" cy="646331"/>
          </a:xfrm>
          <a:prstGeom prst="rect">
            <a:avLst/>
          </a:prstGeom>
          <a:noFill/>
        </p:spPr>
        <p:txBody>
          <a:bodyPr wrap="square" rtlCol="0">
            <a:spAutoFit/>
          </a:bodyPr>
          <a:lstStyle/>
          <a:p>
            <a:r>
              <a:rPr lang="en-US" dirty="0"/>
              <a:t>Anthony J. Enea, Esq. </a:t>
            </a:r>
          </a:p>
          <a:p>
            <a:r>
              <a:rPr lang="en-US" dirty="0"/>
              <a:t>Lauren C. Enea, Esq. </a:t>
            </a:r>
          </a:p>
        </p:txBody>
      </p:sp>
    </p:spTree>
    <p:extLst>
      <p:ext uri="{BB962C8B-B14F-4D97-AF65-F5344CB8AC3E}">
        <p14:creationId xmlns:p14="http://schemas.microsoft.com/office/powerpoint/2010/main" val="3750116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57408A-3934-4FC6-92C0-CD6B1E23480C}"/>
              </a:ext>
            </a:extLst>
          </p:cNvPr>
          <p:cNvSpPr>
            <a:spLocks noGrp="1"/>
          </p:cNvSpPr>
          <p:nvPr>
            <p:ph idx="4294967295"/>
          </p:nvPr>
        </p:nvSpPr>
        <p:spPr>
          <a:xfrm>
            <a:off x="117231" y="1557826"/>
            <a:ext cx="8229600" cy="4324350"/>
          </a:xfrm>
        </p:spPr>
        <p:txBody>
          <a:bodyPr vert="horz" anchor="t">
            <a:normAutofit fontScale="92500" lnSpcReduction="10000"/>
          </a:bodyPr>
          <a:lstStyle/>
          <a:p>
            <a:pPr indent="-255905"/>
            <a:r>
              <a:rPr lang="en-US" dirty="0"/>
              <a:t>Step 2: Once the caller is confirmed to have active Medicaid, the CSR will need to schedule the following:</a:t>
            </a:r>
          </a:p>
          <a:p>
            <a:pPr lvl="1" indent="-255905"/>
            <a:r>
              <a:rPr lang="en-US" dirty="0"/>
              <a:t>A) Community Health Assessment – conducted by a nurse assessor </a:t>
            </a:r>
          </a:p>
          <a:p>
            <a:pPr lvl="1" indent="-255905"/>
            <a:r>
              <a:rPr lang="en-US" dirty="0"/>
              <a:t>B) Clinical Appointment – can be conducted by a M.D., Doctor of Osteopathy, Nurse Practitioner or a Physician’s Assistant </a:t>
            </a:r>
          </a:p>
          <a:p>
            <a:pPr lvl="1" indent="-255905"/>
            <a:endParaRPr lang="en-US" dirty="0"/>
          </a:p>
          <a:p>
            <a:pPr marL="402463" lvl="1" indent="0">
              <a:buNone/>
            </a:pPr>
            <a:r>
              <a:rPr lang="en-US" dirty="0"/>
              <a:t>The meetings can be conducted via Zoom video or in-person. The caller should indicate their preference </a:t>
            </a:r>
          </a:p>
        </p:txBody>
      </p:sp>
      <p:pic>
        <p:nvPicPr>
          <p:cNvPr id="4" name="Picture 3">
            <a:extLst>
              <a:ext uri="{FF2B5EF4-FFF2-40B4-BE49-F238E27FC236}">
                <a16:creationId xmlns:a16="http://schemas.microsoft.com/office/drawing/2014/main" id="{46D7B6F6-3ADF-44F1-B079-C49198B6E0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2357405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57408A-3934-4FC6-92C0-CD6B1E23480C}"/>
              </a:ext>
            </a:extLst>
          </p:cNvPr>
          <p:cNvSpPr>
            <a:spLocks noGrp="1"/>
          </p:cNvSpPr>
          <p:nvPr>
            <p:ph idx="4294967295"/>
          </p:nvPr>
        </p:nvSpPr>
        <p:spPr>
          <a:xfrm>
            <a:off x="117231" y="1557826"/>
            <a:ext cx="8229600" cy="4324350"/>
          </a:xfrm>
        </p:spPr>
        <p:txBody>
          <a:bodyPr vert="horz" anchor="t">
            <a:normAutofit/>
          </a:bodyPr>
          <a:lstStyle/>
          <a:p>
            <a:pPr indent="-255905"/>
            <a:r>
              <a:rPr lang="en-US" dirty="0"/>
              <a:t>If an individual needs an Immediate Needs Assessment, the local department of Social Services must complete an “Expedited /Immediate Need Assessment Request form” and then schedule a 3-way call with the Medicaid recipient and the New York Independent Assessor Operational Support Unit (OSU) </a:t>
            </a:r>
          </a:p>
        </p:txBody>
      </p:sp>
      <p:pic>
        <p:nvPicPr>
          <p:cNvPr id="4" name="Picture 3">
            <a:extLst>
              <a:ext uri="{FF2B5EF4-FFF2-40B4-BE49-F238E27FC236}">
                <a16:creationId xmlns:a16="http://schemas.microsoft.com/office/drawing/2014/main" id="{46D7B6F6-3ADF-44F1-B079-C49198B6E0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79910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57408A-3934-4FC6-92C0-CD6B1E23480C}"/>
              </a:ext>
            </a:extLst>
          </p:cNvPr>
          <p:cNvSpPr>
            <a:spLocks noGrp="1"/>
          </p:cNvSpPr>
          <p:nvPr>
            <p:ph idx="4294967295"/>
          </p:nvPr>
        </p:nvSpPr>
        <p:spPr>
          <a:xfrm>
            <a:off x="117231" y="1557826"/>
            <a:ext cx="8229600" cy="4324350"/>
          </a:xfrm>
        </p:spPr>
        <p:txBody>
          <a:bodyPr vert="horz" anchor="t">
            <a:normAutofit fontScale="92500" lnSpcReduction="20000"/>
          </a:bodyPr>
          <a:lstStyle/>
          <a:p>
            <a:pPr indent="-255905"/>
            <a:r>
              <a:rPr lang="en-US" dirty="0"/>
              <a:t>The nurse assessor during the Initial Assessment (evaluation 1) will complete their assessment using the Uniform Assessment System (UAS) for New York. </a:t>
            </a:r>
          </a:p>
          <a:p>
            <a:pPr indent="-255905"/>
            <a:r>
              <a:rPr lang="en-US" dirty="0"/>
              <a:t>The Clinical Appointment (evaluation 2) will consist of :</a:t>
            </a:r>
          </a:p>
          <a:p>
            <a:pPr lvl="1" indent="-255905"/>
            <a:r>
              <a:rPr lang="en-US" dirty="0"/>
              <a:t>An examination of the Medicaid recipient</a:t>
            </a:r>
          </a:p>
          <a:p>
            <a:pPr lvl="1" indent="-255905"/>
            <a:r>
              <a:rPr lang="en-US" dirty="0"/>
              <a:t>Reviewing the UAS evaluation </a:t>
            </a:r>
          </a:p>
          <a:p>
            <a:pPr lvl="1" indent="-255905"/>
            <a:r>
              <a:rPr lang="en-US" dirty="0"/>
              <a:t>Determining if the Medicaid recipient is self-directing or has a self-directing caregiver</a:t>
            </a:r>
          </a:p>
          <a:p>
            <a:pPr lvl="1" indent="-255905"/>
            <a:r>
              <a:rPr lang="en-US" dirty="0"/>
              <a:t>Determining if the Medicaid recipient can safely receive CBLTSS at home, “based on their medical stability”</a:t>
            </a:r>
          </a:p>
          <a:p>
            <a:pPr lvl="1" indent="-255905"/>
            <a:endParaRPr lang="en-US" dirty="0"/>
          </a:p>
        </p:txBody>
      </p:sp>
      <p:pic>
        <p:nvPicPr>
          <p:cNvPr id="4" name="Picture 3">
            <a:extLst>
              <a:ext uri="{FF2B5EF4-FFF2-40B4-BE49-F238E27FC236}">
                <a16:creationId xmlns:a16="http://schemas.microsoft.com/office/drawing/2014/main" id="{46D7B6F6-3ADF-44F1-B079-C49198B6E0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2129799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57408A-3934-4FC6-92C0-CD6B1E23480C}"/>
              </a:ext>
            </a:extLst>
          </p:cNvPr>
          <p:cNvSpPr>
            <a:spLocks noGrp="1"/>
          </p:cNvSpPr>
          <p:nvPr>
            <p:ph idx="4294967295"/>
          </p:nvPr>
        </p:nvSpPr>
        <p:spPr>
          <a:xfrm>
            <a:off x="117231" y="1557826"/>
            <a:ext cx="8229600" cy="4324350"/>
          </a:xfrm>
        </p:spPr>
        <p:txBody>
          <a:bodyPr vert="horz" anchor="t">
            <a:normAutofit fontScale="92500"/>
          </a:bodyPr>
          <a:lstStyle/>
          <a:p>
            <a:pPr indent="-255905"/>
            <a:r>
              <a:rPr lang="en-US" dirty="0"/>
              <a:t>At the completion of both the Initial Assessment and the Clinical Appointment, a written notice will be sent to the Medicaid recipient from the NYIA.</a:t>
            </a:r>
          </a:p>
          <a:p>
            <a:pPr lvl="1" indent="-255905"/>
            <a:r>
              <a:rPr lang="en-US" dirty="0"/>
              <a:t>The written notice will inform the medicaid recipient of their “outcome” of the exams and of their eligibility for CBLTSS and their MLTC plan options</a:t>
            </a:r>
          </a:p>
          <a:p>
            <a:pPr lvl="1" indent="-255905"/>
            <a:r>
              <a:rPr lang="en-US" dirty="0"/>
              <a:t>If it is determined that the Medicaid recipient cannot safely receive services in the community, they will be made aware of their right to a Fair Hearing</a:t>
            </a:r>
          </a:p>
          <a:p>
            <a:pPr lvl="1" indent="-255905"/>
            <a:endParaRPr lang="en-US" dirty="0"/>
          </a:p>
        </p:txBody>
      </p:sp>
      <p:pic>
        <p:nvPicPr>
          <p:cNvPr id="4" name="Picture 3">
            <a:extLst>
              <a:ext uri="{FF2B5EF4-FFF2-40B4-BE49-F238E27FC236}">
                <a16:creationId xmlns:a16="http://schemas.microsoft.com/office/drawing/2014/main" id="{46D7B6F6-3ADF-44F1-B079-C49198B6E0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2973494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57408A-3934-4FC6-92C0-CD6B1E23480C}"/>
              </a:ext>
            </a:extLst>
          </p:cNvPr>
          <p:cNvSpPr>
            <a:spLocks noGrp="1"/>
          </p:cNvSpPr>
          <p:nvPr>
            <p:ph idx="4294967295"/>
          </p:nvPr>
        </p:nvSpPr>
        <p:spPr>
          <a:xfrm>
            <a:off x="117231" y="1557826"/>
            <a:ext cx="8229600" cy="4324350"/>
          </a:xfrm>
        </p:spPr>
        <p:txBody>
          <a:bodyPr vert="horz" anchor="t">
            <a:normAutofit/>
          </a:bodyPr>
          <a:lstStyle/>
          <a:p>
            <a:pPr lvl="1" indent="-255905"/>
            <a:r>
              <a:rPr lang="en-US" dirty="0"/>
              <a:t>The UAS  and evaluation notes will be available to the MTLC plan for their review</a:t>
            </a:r>
          </a:p>
          <a:p>
            <a:pPr lvl="1" indent="-255905"/>
            <a:r>
              <a:rPr lang="en-US" dirty="0"/>
              <a:t>If the Medicaid recipient is Dual Eligible, meaning they have Medicare and Medicaid, they must choose an MLTC plan within 120 days OR one will be automatically assigned to him/her.</a:t>
            </a:r>
          </a:p>
          <a:p>
            <a:pPr lvl="1" indent="-255905"/>
            <a:r>
              <a:rPr lang="en-US" dirty="0"/>
              <a:t>The MLTC Plan selected by the Medicaid recipient will use the information posted on the UAS-NY to develop the plan of care </a:t>
            </a:r>
          </a:p>
        </p:txBody>
      </p:sp>
      <p:pic>
        <p:nvPicPr>
          <p:cNvPr id="4" name="Picture 3">
            <a:extLst>
              <a:ext uri="{FF2B5EF4-FFF2-40B4-BE49-F238E27FC236}">
                <a16:creationId xmlns:a16="http://schemas.microsoft.com/office/drawing/2014/main" id="{46D7B6F6-3ADF-44F1-B079-C49198B6E0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2696863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57408A-3934-4FC6-92C0-CD6B1E23480C}"/>
              </a:ext>
            </a:extLst>
          </p:cNvPr>
          <p:cNvSpPr>
            <a:spLocks noGrp="1"/>
          </p:cNvSpPr>
          <p:nvPr>
            <p:ph idx="4294967295"/>
          </p:nvPr>
        </p:nvSpPr>
        <p:spPr>
          <a:xfrm>
            <a:off x="117231" y="1557826"/>
            <a:ext cx="8229600" cy="4324350"/>
          </a:xfrm>
        </p:spPr>
        <p:txBody>
          <a:bodyPr vert="horz" anchor="t">
            <a:normAutofit lnSpcReduction="10000"/>
          </a:bodyPr>
          <a:lstStyle/>
          <a:p>
            <a:pPr lvl="1" indent="-255905"/>
            <a:r>
              <a:rPr lang="en-US" dirty="0"/>
              <a:t>If a Medicaid recipient is determined to need more than 12 hours of care, the recipient must be referred to the Independent Review Panel (IRP), which is run by New York Medicaid Choice</a:t>
            </a:r>
          </a:p>
          <a:p>
            <a:pPr lvl="1" indent="-255905"/>
            <a:r>
              <a:rPr lang="en-US" dirty="0"/>
              <a:t>The IRP will review whether the plan of care is “reasonable and appropriate” to maintain “health and safety in the home”</a:t>
            </a:r>
          </a:p>
          <a:p>
            <a:pPr lvl="1" indent="-255905"/>
            <a:r>
              <a:rPr lang="en-US" dirty="0"/>
              <a:t>The IRP may recommend changes, but NOT the specific number of hours recommended</a:t>
            </a:r>
          </a:p>
          <a:p>
            <a:pPr lvl="1" indent="-255905"/>
            <a:r>
              <a:rPr lang="en-US" dirty="0"/>
              <a:t>The MLTC Plan and/or local Department makes the final decision as they are not bound by the IRP </a:t>
            </a:r>
          </a:p>
        </p:txBody>
      </p:sp>
      <p:pic>
        <p:nvPicPr>
          <p:cNvPr id="4" name="Picture 3">
            <a:extLst>
              <a:ext uri="{FF2B5EF4-FFF2-40B4-BE49-F238E27FC236}">
                <a16:creationId xmlns:a16="http://schemas.microsoft.com/office/drawing/2014/main" id="{46D7B6F6-3ADF-44F1-B079-C49198B6E0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3860034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A6A42-6BB4-4604-A78A-173C15AE17EA}"/>
              </a:ext>
            </a:extLst>
          </p:cNvPr>
          <p:cNvSpPr>
            <a:spLocks noGrp="1"/>
          </p:cNvSpPr>
          <p:nvPr>
            <p:ph type="title"/>
          </p:nvPr>
        </p:nvSpPr>
        <p:spPr/>
        <p:txBody>
          <a:bodyPr/>
          <a:lstStyle/>
          <a:p>
            <a:pPr algn="ctr"/>
            <a:r>
              <a:rPr lang="en-US"/>
              <a:t>Activities of Daily Living </a:t>
            </a:r>
          </a:p>
        </p:txBody>
      </p:sp>
      <p:sp>
        <p:nvSpPr>
          <p:cNvPr id="3" name="Content Placeholder 2">
            <a:extLst>
              <a:ext uri="{FF2B5EF4-FFF2-40B4-BE49-F238E27FC236}">
                <a16:creationId xmlns:a16="http://schemas.microsoft.com/office/drawing/2014/main" id="{E39A3325-CE3C-48F6-9BF8-1E992618628C}"/>
              </a:ext>
            </a:extLst>
          </p:cNvPr>
          <p:cNvSpPr>
            <a:spLocks noGrp="1"/>
          </p:cNvSpPr>
          <p:nvPr>
            <p:ph sz="half" idx="1"/>
          </p:nvPr>
        </p:nvSpPr>
        <p:spPr/>
        <p:txBody>
          <a:bodyPr vert="horz" anchor="t">
            <a:normAutofit/>
          </a:bodyPr>
          <a:lstStyle/>
          <a:p>
            <a:pPr indent="-255905"/>
            <a:r>
              <a:rPr lang="en-US"/>
              <a:t>Bathing</a:t>
            </a:r>
          </a:p>
          <a:p>
            <a:pPr indent="-255905"/>
            <a:r>
              <a:rPr lang="en-US"/>
              <a:t>Personal Hygiene </a:t>
            </a:r>
          </a:p>
          <a:p>
            <a:pPr indent="-255905"/>
            <a:r>
              <a:rPr lang="en-US"/>
              <a:t>Walking </a:t>
            </a:r>
          </a:p>
          <a:p>
            <a:pPr indent="-255905"/>
            <a:r>
              <a:rPr lang="en-US"/>
              <a:t>Dressing </a:t>
            </a:r>
          </a:p>
          <a:p>
            <a:pPr indent="-255905"/>
            <a:r>
              <a:rPr lang="en-US"/>
              <a:t>Transfer to toilet</a:t>
            </a:r>
          </a:p>
          <a:p>
            <a:pPr indent="-255905"/>
            <a:r>
              <a:rPr lang="en-US"/>
              <a:t>Toilet use/incontinence &amp; care</a:t>
            </a:r>
          </a:p>
          <a:p>
            <a:pPr indent="-255905"/>
            <a:r>
              <a:rPr lang="en-US"/>
              <a:t>Eating</a:t>
            </a:r>
          </a:p>
          <a:p>
            <a:pPr indent="-255905"/>
            <a:r>
              <a:rPr lang="en-US"/>
              <a:t>Bed mobility </a:t>
            </a:r>
          </a:p>
          <a:p>
            <a:pPr indent="-255905"/>
            <a:endParaRPr lang="en-US" dirty="0"/>
          </a:p>
          <a:p>
            <a:pPr indent="-255905"/>
            <a:endParaRPr lang="en-US" dirty="0"/>
          </a:p>
        </p:txBody>
      </p:sp>
      <p:sp>
        <p:nvSpPr>
          <p:cNvPr id="4" name="Content Placeholder 3">
            <a:extLst>
              <a:ext uri="{FF2B5EF4-FFF2-40B4-BE49-F238E27FC236}">
                <a16:creationId xmlns:a16="http://schemas.microsoft.com/office/drawing/2014/main" id="{FD819B6C-2D8C-4512-885E-C3ED11787149}"/>
              </a:ext>
            </a:extLst>
          </p:cNvPr>
          <p:cNvSpPr>
            <a:spLocks noGrp="1"/>
          </p:cNvSpPr>
          <p:nvPr>
            <p:ph sz="half" idx="2"/>
          </p:nvPr>
        </p:nvSpPr>
        <p:spPr/>
        <p:txBody>
          <a:bodyPr vert="horz" anchor="t">
            <a:normAutofit/>
          </a:bodyPr>
          <a:lstStyle/>
          <a:p>
            <a:pPr indent="-255905"/>
            <a:r>
              <a:rPr lang="en-US">
                <a:ea typeface="+mn-lt"/>
                <a:cs typeface="+mn-lt"/>
              </a:rPr>
              <a:t>Level II Personal Care Tasks (18 NYCRR 505.14(a)):</a:t>
            </a:r>
            <a:endParaRPr lang="en-US"/>
          </a:p>
          <a:p>
            <a:pPr marL="657860" lvl="1" indent="-246380"/>
            <a:r>
              <a:rPr lang="en-US">
                <a:solidFill>
                  <a:schemeClr val="tx1"/>
                </a:solidFill>
                <a:ea typeface="+mn-lt"/>
                <a:cs typeface="+mn-lt"/>
              </a:rPr>
              <a:t>Administration of medications</a:t>
            </a:r>
          </a:p>
          <a:p>
            <a:pPr marL="657860" lvl="1" indent="-246380"/>
            <a:r>
              <a:rPr lang="en-US">
                <a:solidFill>
                  <a:schemeClr val="tx1"/>
                </a:solidFill>
                <a:ea typeface="+mn-lt"/>
                <a:cs typeface="+mn-lt"/>
              </a:rPr>
              <a:t>Preparation of meals due to modified diet</a:t>
            </a:r>
          </a:p>
          <a:p>
            <a:pPr marL="657860" lvl="1" indent="-246380"/>
            <a:r>
              <a:rPr lang="en-US">
                <a:solidFill>
                  <a:schemeClr val="tx1"/>
                </a:solidFill>
                <a:ea typeface="+mn-lt"/>
                <a:cs typeface="+mn-lt"/>
              </a:rPr>
              <a:t>Routine skin care</a:t>
            </a:r>
          </a:p>
          <a:p>
            <a:pPr marL="657860" lvl="1" indent="-246380"/>
            <a:r>
              <a:rPr lang="en-US">
                <a:solidFill>
                  <a:schemeClr val="tx1"/>
                </a:solidFill>
                <a:ea typeface="+mn-lt"/>
                <a:cs typeface="+mn-lt"/>
              </a:rPr>
              <a:t>Changing of simple dressings</a:t>
            </a:r>
            <a:r>
              <a:rPr lang="en-US" dirty="0">
                <a:ea typeface="+mn-lt"/>
                <a:cs typeface="+mn-lt"/>
              </a:rPr>
              <a:t> </a:t>
            </a:r>
            <a:endParaRPr lang="en-US" dirty="0"/>
          </a:p>
        </p:txBody>
      </p:sp>
      <p:pic>
        <p:nvPicPr>
          <p:cNvPr id="5" name="Picture 4">
            <a:extLst>
              <a:ext uri="{FF2B5EF4-FFF2-40B4-BE49-F238E27FC236}">
                <a16:creationId xmlns:a16="http://schemas.microsoft.com/office/drawing/2014/main" id="{EA9ACB2E-C681-4A60-85BC-0C6089AF239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2923459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5257-DFC4-4F08-BE81-CC80CF34533B}"/>
              </a:ext>
            </a:extLst>
          </p:cNvPr>
          <p:cNvSpPr>
            <a:spLocks noGrp="1"/>
          </p:cNvSpPr>
          <p:nvPr>
            <p:ph type="title"/>
          </p:nvPr>
        </p:nvSpPr>
        <p:spPr/>
        <p:txBody>
          <a:bodyPr>
            <a:normAutofit fontScale="90000"/>
          </a:bodyPr>
          <a:lstStyle/>
          <a:p>
            <a:pPr algn="ctr"/>
            <a:r>
              <a:rPr lang="en-US"/>
              <a:t>Consumer-Directed Personal</a:t>
            </a:r>
            <a:br>
              <a:rPr lang="en-US"/>
            </a:br>
            <a:r>
              <a:rPr lang="en-US"/>
              <a:t> Assistance Program (CDPAP)</a:t>
            </a:r>
          </a:p>
        </p:txBody>
      </p:sp>
      <p:sp>
        <p:nvSpPr>
          <p:cNvPr id="3" name="Content Placeholder 2">
            <a:extLst>
              <a:ext uri="{FF2B5EF4-FFF2-40B4-BE49-F238E27FC236}">
                <a16:creationId xmlns:a16="http://schemas.microsoft.com/office/drawing/2014/main" id="{E7F364FB-6E73-4186-B4E1-633962CA688C}"/>
              </a:ext>
            </a:extLst>
          </p:cNvPr>
          <p:cNvSpPr>
            <a:spLocks noGrp="1"/>
          </p:cNvSpPr>
          <p:nvPr>
            <p:ph idx="1"/>
          </p:nvPr>
        </p:nvSpPr>
        <p:spPr/>
        <p:txBody>
          <a:bodyPr vert="horz" anchor="t">
            <a:normAutofit/>
          </a:bodyPr>
          <a:lstStyle/>
          <a:p>
            <a:pPr indent="-255905"/>
            <a:r>
              <a:rPr lang="en-US" dirty="0"/>
              <a:t>Statewide Medicaid program that allows the "consumer" to have more control in the process.</a:t>
            </a:r>
          </a:p>
          <a:p>
            <a:pPr indent="-255905"/>
            <a:r>
              <a:rPr lang="en-US" dirty="0"/>
              <a:t>The consumer is responsible for hiring, training and firing of an aide as opposed to a home care vendor or agency selecting the care. </a:t>
            </a:r>
          </a:p>
          <a:p>
            <a:pPr marL="657860" lvl="1" indent="-246380"/>
            <a:r>
              <a:rPr lang="en-US" dirty="0"/>
              <a:t>A family member, other than a spouse, can be paid to provide care to the family member on Medicaid. </a:t>
            </a:r>
          </a:p>
          <a:p>
            <a:pPr marL="657860" lvl="1" indent="-246380"/>
            <a:r>
              <a:rPr lang="en-US" dirty="0"/>
              <a:t>CDPAP aides can perform skilled needs, which a home care attendant cannot. </a:t>
            </a:r>
          </a:p>
          <a:p>
            <a:pPr indent="-255905"/>
            <a:endParaRPr lang="en-US" dirty="0"/>
          </a:p>
        </p:txBody>
      </p:sp>
      <p:pic>
        <p:nvPicPr>
          <p:cNvPr id="4" name="Picture 3">
            <a:extLst>
              <a:ext uri="{FF2B5EF4-FFF2-40B4-BE49-F238E27FC236}">
                <a16:creationId xmlns:a16="http://schemas.microsoft.com/office/drawing/2014/main" id="{FE260E4D-055B-42A6-AA93-0D65E97F3F3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1989270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EEDF-093A-4262-85B8-F87CF9686A84}"/>
              </a:ext>
            </a:extLst>
          </p:cNvPr>
          <p:cNvSpPr>
            <a:spLocks noGrp="1"/>
          </p:cNvSpPr>
          <p:nvPr>
            <p:ph type="title"/>
          </p:nvPr>
        </p:nvSpPr>
        <p:spPr/>
        <p:txBody>
          <a:bodyPr/>
          <a:lstStyle/>
          <a:p>
            <a:pPr algn="ctr"/>
            <a:r>
              <a:rPr lang="en-US" dirty="0"/>
              <a:t>Physician's Order </a:t>
            </a:r>
          </a:p>
        </p:txBody>
      </p:sp>
      <p:sp>
        <p:nvSpPr>
          <p:cNvPr id="3" name="Content Placeholder 2">
            <a:extLst>
              <a:ext uri="{FF2B5EF4-FFF2-40B4-BE49-F238E27FC236}">
                <a16:creationId xmlns:a16="http://schemas.microsoft.com/office/drawing/2014/main" id="{373540ED-8FB4-4780-A234-7DDD417B258C}"/>
              </a:ext>
            </a:extLst>
          </p:cNvPr>
          <p:cNvSpPr>
            <a:spLocks noGrp="1"/>
          </p:cNvSpPr>
          <p:nvPr>
            <p:ph idx="1"/>
          </p:nvPr>
        </p:nvSpPr>
        <p:spPr/>
        <p:txBody>
          <a:bodyPr vert="horz" anchor="t">
            <a:normAutofit lnSpcReduction="10000"/>
          </a:bodyPr>
          <a:lstStyle/>
          <a:p>
            <a:pPr indent="-255905"/>
            <a:r>
              <a:rPr lang="en-US" dirty="0"/>
              <a:t>Starting July 1, 2022, new applicants over age 18 for CDPAP services must undergo nurse assessments conducted by the New York State Independent Assessor (NYIA)</a:t>
            </a:r>
          </a:p>
          <a:p>
            <a:pPr lvl="1" indent="-255905"/>
            <a:r>
              <a:rPr lang="en-US" i="1" dirty="0"/>
              <a:t>Nursing Assessment AND Clinical Assessment by Doctor, NP or PA through NYIA</a:t>
            </a:r>
          </a:p>
          <a:p>
            <a:pPr indent="-255905"/>
            <a:r>
              <a:rPr lang="en-US" dirty="0"/>
              <a:t>Numerous concerns for our clients - </a:t>
            </a:r>
          </a:p>
          <a:p>
            <a:pPr marL="657860" lvl="1" indent="-246380"/>
            <a:r>
              <a:rPr lang="en-US" dirty="0">
                <a:solidFill>
                  <a:srgbClr val="000000"/>
                </a:solidFill>
              </a:rPr>
              <a:t>Delays in applying for services due to not being able to utilize his/her own physician</a:t>
            </a:r>
          </a:p>
          <a:p>
            <a:pPr marL="657860" lvl="1" indent="-246380"/>
            <a:r>
              <a:rPr lang="en-US" dirty="0">
                <a:solidFill>
                  <a:srgbClr val="000000"/>
                </a:solidFill>
              </a:rPr>
              <a:t>Independent physician will not have familiar knowledge of client's medical condition</a:t>
            </a:r>
          </a:p>
          <a:p>
            <a:pPr marL="657860" lvl="1" indent="-246380"/>
            <a:endParaRPr lang="en-US" dirty="0">
              <a:solidFill>
                <a:srgbClr val="000000"/>
              </a:solidFill>
            </a:endParaRPr>
          </a:p>
        </p:txBody>
      </p:sp>
      <p:pic>
        <p:nvPicPr>
          <p:cNvPr id="4" name="Picture 3">
            <a:extLst>
              <a:ext uri="{FF2B5EF4-FFF2-40B4-BE49-F238E27FC236}">
                <a16:creationId xmlns:a16="http://schemas.microsoft.com/office/drawing/2014/main" id="{9CD4C646-2B9B-4CD4-B883-1EE9FA3F4B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0724" y="750959"/>
            <a:ext cx="3087226" cy="554736"/>
          </a:xfrm>
          <a:prstGeom prst="rect">
            <a:avLst/>
          </a:prstGeom>
        </p:spPr>
      </p:pic>
    </p:spTree>
    <p:extLst>
      <p:ext uri="{BB962C8B-B14F-4D97-AF65-F5344CB8AC3E}">
        <p14:creationId xmlns:p14="http://schemas.microsoft.com/office/powerpoint/2010/main" val="651561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pPr algn="ctr"/>
            <a:r>
              <a:rPr lang="en-US" sz="2400" dirty="0"/>
              <a:t>Medicaid</a:t>
            </a:r>
            <a:r>
              <a:rPr lang="en-US" sz="2200" dirty="0"/>
              <a:t> </a:t>
            </a:r>
            <a:r>
              <a:rPr lang="en-US" sz="2400" dirty="0"/>
              <a:t>Eligibility</a:t>
            </a:r>
            <a:br>
              <a:rPr lang="en-US" dirty="0"/>
            </a:br>
            <a:r>
              <a:rPr lang="en-US" dirty="0"/>
              <a:t> </a:t>
            </a:r>
            <a:r>
              <a:rPr lang="en-US" sz="3600" dirty="0"/>
              <a:t>Look</a:t>
            </a:r>
            <a:r>
              <a:rPr lang="en-US" dirty="0"/>
              <a:t> Back Period</a:t>
            </a:r>
          </a:p>
        </p:txBody>
      </p:sp>
      <p:sp>
        <p:nvSpPr>
          <p:cNvPr id="3" name="Content Placeholder 2"/>
          <p:cNvSpPr>
            <a:spLocks noGrp="1"/>
          </p:cNvSpPr>
          <p:nvPr>
            <p:ph idx="1"/>
          </p:nvPr>
        </p:nvSpPr>
        <p:spPr>
          <a:xfrm>
            <a:off x="457200" y="2048256"/>
            <a:ext cx="8229600" cy="4325112"/>
          </a:xfrm>
        </p:spPr>
        <p:txBody>
          <a:bodyPr vert="horz" anchor="t">
            <a:normAutofit fontScale="85000" lnSpcReduction="10000"/>
          </a:bodyPr>
          <a:lstStyle/>
          <a:p>
            <a:pPr indent="-255905"/>
            <a:r>
              <a:rPr lang="en-US" dirty="0"/>
              <a:t>Medicaid Home Care</a:t>
            </a:r>
          </a:p>
          <a:p>
            <a:pPr marL="657860" lvl="1" indent="-246380"/>
            <a:r>
              <a:rPr lang="en-US" dirty="0"/>
              <a:t>Currently no look back period </a:t>
            </a:r>
          </a:p>
          <a:p>
            <a:pPr marL="657860" lvl="1" indent="-246380"/>
            <a:r>
              <a:rPr lang="en-US" dirty="0"/>
              <a:t>In the future (timing currently unknown), there will likely be a phased-in 30 month look back period for any uncompensated transfers made after October 1, 2020. </a:t>
            </a:r>
          </a:p>
          <a:p>
            <a:pPr marL="657860" lvl="1" indent="-246380"/>
            <a:endParaRPr lang="en-US" dirty="0"/>
          </a:p>
          <a:p>
            <a:pPr indent="-255905"/>
            <a:r>
              <a:rPr lang="en-US" dirty="0"/>
              <a:t>Medicaid Nursing Home: 60 month look back period (5 years) </a:t>
            </a:r>
            <a:endParaRPr lang="en-US" dirty="0">
              <a:ea typeface="+mn-lt"/>
              <a:cs typeface="+mn-lt"/>
            </a:endParaRPr>
          </a:p>
          <a:p>
            <a:pPr marL="657860" lvl="1" indent="-246380"/>
            <a:r>
              <a:rPr lang="en-US" dirty="0">
                <a:solidFill>
                  <a:srgbClr val="000000"/>
                </a:solidFill>
                <a:ea typeface="+mn-lt"/>
                <a:cs typeface="+mn-lt"/>
              </a:rPr>
              <a:t>If uncompensated transfers were made during look back period, an application for Medicaid should not be filed without first speaking to any attorney. </a:t>
            </a:r>
            <a:endParaRPr lang="en-US" dirty="0">
              <a:ea typeface="+mn-lt"/>
              <a:cs typeface="+mn-lt"/>
            </a:endParaRPr>
          </a:p>
          <a:p>
            <a:pPr marL="657860" lvl="1" indent="-246380"/>
            <a:r>
              <a:rPr lang="en-US" dirty="0">
                <a:solidFill>
                  <a:srgbClr val="000000"/>
                </a:solidFill>
                <a:ea typeface="+mn-lt"/>
                <a:cs typeface="+mn-lt"/>
              </a:rPr>
              <a:t>Can appeal imposition of penalty period at a Medicaid Fair Hearing </a:t>
            </a:r>
            <a:endParaRPr lang="en-US" dirty="0"/>
          </a:p>
          <a:p>
            <a:pPr marL="411480" lvl="1" indent="0">
              <a:buNone/>
            </a:pPr>
            <a:endParaRPr lang="en-US" dirty="0">
              <a:solidFill>
                <a:srgbClr val="438086"/>
              </a:solidFill>
            </a:endParaRPr>
          </a:p>
          <a:p>
            <a:pPr marL="923290" lvl="2" indent="-219075"/>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1209123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58F-8509-4E10-BE3B-87B902693982}"/>
              </a:ext>
            </a:extLst>
          </p:cNvPr>
          <p:cNvSpPr>
            <a:spLocks noGrp="1"/>
          </p:cNvSpPr>
          <p:nvPr>
            <p:ph type="title"/>
          </p:nvPr>
        </p:nvSpPr>
        <p:spPr>
          <a:xfrm>
            <a:off x="457200" y="668438"/>
            <a:ext cx="8229600" cy="1066800"/>
          </a:xfrm>
        </p:spPr>
        <p:txBody>
          <a:bodyPr/>
          <a:lstStyle/>
          <a:p>
            <a:r>
              <a:rPr lang="en-US" dirty="0"/>
              <a:t>Learning Objectives:</a:t>
            </a:r>
          </a:p>
        </p:txBody>
      </p:sp>
      <p:sp>
        <p:nvSpPr>
          <p:cNvPr id="3" name="Content Placeholder 2">
            <a:extLst>
              <a:ext uri="{FF2B5EF4-FFF2-40B4-BE49-F238E27FC236}">
                <a16:creationId xmlns:a16="http://schemas.microsoft.com/office/drawing/2014/main" id="{167ABD8E-B148-4B24-B304-985FAD7C7ADA}"/>
              </a:ext>
            </a:extLst>
          </p:cNvPr>
          <p:cNvSpPr>
            <a:spLocks noGrp="1"/>
          </p:cNvSpPr>
          <p:nvPr>
            <p:ph idx="1"/>
          </p:nvPr>
        </p:nvSpPr>
        <p:spPr>
          <a:xfrm>
            <a:off x="214131" y="1864450"/>
            <a:ext cx="8229601" cy="4325112"/>
          </a:xfrm>
        </p:spPr>
        <p:txBody>
          <a:bodyPr vert="horz" anchor="t">
            <a:normAutofit/>
          </a:bodyPr>
          <a:lstStyle/>
          <a:p>
            <a:pPr marL="109855" indent="0">
              <a:buNone/>
            </a:pPr>
            <a:endParaRPr lang="en-US" dirty="0">
              <a:ea typeface="+mn-lt"/>
              <a:cs typeface="+mn-lt"/>
            </a:endParaRPr>
          </a:p>
          <a:p>
            <a:pPr indent="-255905"/>
            <a:r>
              <a:rPr lang="en-US" dirty="0">
                <a:ea typeface="+mn-lt"/>
                <a:cs typeface="+mn-lt"/>
              </a:rPr>
              <a:t>Understand the Medicaid eligibility criteria, the Medicaid application process, and recent changes in the law as it relates to Medicaid.</a:t>
            </a:r>
          </a:p>
          <a:p>
            <a:pPr indent="-255905"/>
            <a:r>
              <a:rPr lang="en-US" dirty="0">
                <a:ea typeface="+mn-lt"/>
                <a:cs typeface="+mn-lt"/>
              </a:rPr>
              <a:t>Understanding the important estate planning documents one should have to age in place </a:t>
            </a:r>
          </a:p>
          <a:p>
            <a:pPr marL="109855" indent="0">
              <a:buNone/>
            </a:pPr>
            <a:endParaRPr lang="en-US" dirty="0">
              <a:ea typeface="+mn-lt"/>
              <a:cs typeface="+mn-lt"/>
            </a:endParaRPr>
          </a:p>
          <a:p>
            <a:pPr indent="-255905"/>
            <a:endParaRPr lang="en-US" dirty="0"/>
          </a:p>
        </p:txBody>
      </p:sp>
      <p:pic>
        <p:nvPicPr>
          <p:cNvPr id="4" name="Picture 3">
            <a:extLst>
              <a:ext uri="{FF2B5EF4-FFF2-40B4-BE49-F238E27FC236}">
                <a16:creationId xmlns:a16="http://schemas.microsoft.com/office/drawing/2014/main" id="{825F0C34-5423-4445-9C6A-A2C692B746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238570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EED831-04AF-4D55-A289-82648AB90A89}"/>
              </a:ext>
            </a:extLst>
          </p:cNvPr>
          <p:cNvSpPr>
            <a:spLocks noGrp="1"/>
          </p:cNvSpPr>
          <p:nvPr>
            <p:ph idx="4294967295"/>
          </p:nvPr>
        </p:nvSpPr>
        <p:spPr>
          <a:xfrm>
            <a:off x="375138" y="1323365"/>
            <a:ext cx="8229600" cy="4324350"/>
          </a:xfrm>
        </p:spPr>
        <p:txBody>
          <a:bodyPr vert="horz" anchor="t">
            <a:normAutofit/>
          </a:bodyPr>
          <a:lstStyle/>
          <a:p>
            <a:pPr marL="657860" lvl="1" indent="-246380"/>
            <a:r>
              <a:rPr lang="en-US">
                <a:ea typeface="+mn-lt"/>
                <a:cs typeface="+mn-lt"/>
              </a:rPr>
              <a:t>Penalty period created by non-exempt and uncompensated transfers of assets </a:t>
            </a:r>
            <a:endParaRPr lang="en-US"/>
          </a:p>
          <a:p>
            <a:pPr marL="657860" lvl="1" indent="-246380"/>
            <a:r>
              <a:rPr lang="en-US">
                <a:ea typeface="+mn-lt"/>
                <a:cs typeface="+mn-lt"/>
              </a:rPr>
              <a:t>Triggers ineligibility period </a:t>
            </a:r>
          </a:p>
          <a:p>
            <a:pPr marL="923290" lvl="2" indent="-219075"/>
            <a:r>
              <a:rPr lang="en-US">
                <a:ea typeface="+mn-lt"/>
                <a:cs typeface="+mn-lt"/>
              </a:rPr>
              <a:t>Period is determined by dividing value of gift by the average cost of nursing home care per month in county where Medicaid applicant resides </a:t>
            </a:r>
          </a:p>
          <a:p>
            <a:pPr marL="923290" lvl="2" indent="-219075"/>
            <a:r>
              <a:rPr lang="en-US">
                <a:solidFill>
                  <a:srgbClr val="53548A"/>
                </a:solidFill>
              </a:rPr>
              <a:t>The average cost is known as a regional rate</a:t>
            </a:r>
            <a:endParaRPr lang="en-US" dirty="0">
              <a:solidFill>
                <a:srgbClr val="53548A"/>
              </a:solidFill>
            </a:endParaRPr>
          </a:p>
          <a:p>
            <a:pPr marL="657860" lvl="1" indent="-246380"/>
            <a:endParaRPr lang="en-US">
              <a:solidFill>
                <a:srgbClr val="000000"/>
              </a:solidFill>
            </a:endParaRPr>
          </a:p>
        </p:txBody>
      </p:sp>
      <p:pic>
        <p:nvPicPr>
          <p:cNvPr id="4" name="Picture 3">
            <a:extLst>
              <a:ext uri="{FF2B5EF4-FFF2-40B4-BE49-F238E27FC236}">
                <a16:creationId xmlns:a16="http://schemas.microsoft.com/office/drawing/2014/main" id="{62A7B3A5-B2C0-4E22-9381-22D0687F94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12336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382000" cy="1069848"/>
          </a:xfrm>
        </p:spPr>
        <p:txBody>
          <a:bodyPr>
            <a:normAutofit/>
          </a:bodyPr>
          <a:lstStyle/>
          <a:p>
            <a:pPr algn="ctr"/>
            <a:r>
              <a:rPr lang="en-US" sz="2400"/>
              <a:t>Medicaid Eligibility </a:t>
            </a:r>
            <a:br>
              <a:rPr lang="en-US"/>
            </a:br>
            <a:r>
              <a:rPr lang="en-US" sz="3600"/>
              <a:t>Exempt/Non-Exempt</a:t>
            </a:r>
            <a:r>
              <a:rPr lang="en-US"/>
              <a:t> Transfers</a:t>
            </a:r>
          </a:p>
        </p:txBody>
      </p:sp>
      <p:sp>
        <p:nvSpPr>
          <p:cNvPr id="4" name="Text Placeholder 3"/>
          <p:cNvSpPr>
            <a:spLocks noGrp="1"/>
          </p:cNvSpPr>
          <p:nvPr>
            <p:ph type="body" idx="1"/>
          </p:nvPr>
        </p:nvSpPr>
        <p:spPr/>
        <p:txBody>
          <a:bodyPr/>
          <a:lstStyle/>
          <a:p>
            <a:r>
              <a:rPr lang="en-US"/>
              <a:t>Exempt Transfers</a:t>
            </a:r>
          </a:p>
        </p:txBody>
      </p:sp>
      <p:sp>
        <p:nvSpPr>
          <p:cNvPr id="6" name="Text Placeholder 5"/>
          <p:cNvSpPr>
            <a:spLocks noGrp="1"/>
          </p:cNvSpPr>
          <p:nvPr>
            <p:ph type="body" sz="half" idx="3"/>
          </p:nvPr>
        </p:nvSpPr>
        <p:spPr/>
        <p:txBody>
          <a:bodyPr/>
          <a:lstStyle/>
          <a:p>
            <a:r>
              <a:rPr lang="en-US"/>
              <a:t>Non-Exempt Transfers</a:t>
            </a:r>
          </a:p>
        </p:txBody>
      </p:sp>
      <p:sp>
        <p:nvSpPr>
          <p:cNvPr id="5" name="Content Placeholder 4"/>
          <p:cNvSpPr>
            <a:spLocks noGrp="1"/>
          </p:cNvSpPr>
          <p:nvPr>
            <p:ph sz="quarter" idx="2"/>
          </p:nvPr>
        </p:nvSpPr>
        <p:spPr/>
        <p:txBody>
          <a:bodyPr>
            <a:normAutofit/>
          </a:bodyPr>
          <a:lstStyle/>
          <a:p>
            <a:r>
              <a:rPr lang="en-US"/>
              <a:t>Transfers to a spouse </a:t>
            </a:r>
          </a:p>
          <a:p>
            <a:r>
              <a:rPr lang="en-US"/>
              <a:t>Transfers to a blind or disabled child </a:t>
            </a:r>
          </a:p>
          <a:p>
            <a:r>
              <a:rPr lang="en-US"/>
              <a:t>Transfers to a caretaker child </a:t>
            </a:r>
          </a:p>
          <a:p>
            <a:r>
              <a:rPr lang="en-US"/>
              <a:t>Transfers to a sibling with an equity interest in the property</a:t>
            </a:r>
          </a:p>
          <a:p>
            <a:pPr marL="109728" indent="0">
              <a:buNone/>
            </a:pPr>
            <a:r>
              <a:rPr lang="en-US"/>
              <a:t>	</a:t>
            </a:r>
          </a:p>
        </p:txBody>
      </p:sp>
      <p:sp>
        <p:nvSpPr>
          <p:cNvPr id="7" name="Content Placeholder 6"/>
          <p:cNvSpPr>
            <a:spLocks noGrp="1"/>
          </p:cNvSpPr>
          <p:nvPr>
            <p:ph sz="quarter" idx="4"/>
          </p:nvPr>
        </p:nvSpPr>
        <p:spPr/>
        <p:txBody>
          <a:bodyPr/>
          <a:lstStyle/>
          <a:p>
            <a:r>
              <a:rPr lang="en-US"/>
              <a:t>Gifts to family members or friends for purposes of Medicaid eligibility </a:t>
            </a:r>
          </a:p>
          <a:p>
            <a:r>
              <a:rPr lang="en-US"/>
              <a:t>Transfers of property for less than fair market value </a:t>
            </a:r>
          </a:p>
          <a:p>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1627309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pPr algn="ctr"/>
            <a:r>
              <a:rPr lang="en-US" sz="2700"/>
              <a:t>Medicaid Eligibility</a:t>
            </a:r>
            <a:br>
              <a:rPr lang="en-US"/>
            </a:br>
            <a:r>
              <a:rPr lang="en-US"/>
              <a:t>Medicaid Crisis Plan </a:t>
            </a:r>
          </a:p>
        </p:txBody>
      </p:sp>
      <p:sp>
        <p:nvSpPr>
          <p:cNvPr id="3" name="Content Placeholder 2"/>
          <p:cNvSpPr>
            <a:spLocks noGrp="1"/>
          </p:cNvSpPr>
          <p:nvPr>
            <p:ph idx="1"/>
          </p:nvPr>
        </p:nvSpPr>
        <p:spPr>
          <a:xfrm>
            <a:off x="457200" y="1905000"/>
            <a:ext cx="8229600" cy="4325112"/>
          </a:xfrm>
        </p:spPr>
        <p:txBody>
          <a:bodyPr vert="horz" anchor="t">
            <a:normAutofit fontScale="92500" lnSpcReduction="20000"/>
          </a:bodyPr>
          <a:lstStyle/>
          <a:p>
            <a:pPr indent="-255905"/>
            <a:r>
              <a:rPr lang="en-US" dirty="0"/>
              <a:t>Allows for sheltering of approximately 40% to 50% of a single applicant’s assets from the cost of the care where an applicant is ineligible and needs immediate nursing home care.</a:t>
            </a:r>
          </a:p>
          <a:p>
            <a:pPr indent="-255905"/>
            <a:r>
              <a:rPr lang="en-US" dirty="0"/>
              <a:t>Once the home care Medicaid lookback period goes into effect, medicaid crisis plan's will be utilized for home care Medicaid eligibility. </a:t>
            </a:r>
          </a:p>
          <a:p>
            <a:pPr indent="-255905"/>
            <a:r>
              <a:rPr lang="en-US" dirty="0"/>
              <a:t>Combines Gifting + Special Promissory Note and/or Annuity (loan)</a:t>
            </a:r>
          </a:p>
          <a:p>
            <a:pPr marL="657860" lvl="1" indent="-246380"/>
            <a:r>
              <a:rPr lang="en-US" dirty="0"/>
              <a:t>Loaned funds are used to pay for applicants care during the period of ineligibility </a:t>
            </a:r>
          </a:p>
          <a:p>
            <a:pPr lvl="1"/>
            <a:r>
              <a:rPr lang="en-US" dirty="0"/>
              <a:t>Gifted funds are protected by end of period of ineligibility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719815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C02CF-B634-41C0-B8EF-4A71DC99E850}"/>
              </a:ext>
            </a:extLst>
          </p:cNvPr>
          <p:cNvSpPr>
            <a:spLocks noGrp="1"/>
          </p:cNvSpPr>
          <p:nvPr>
            <p:ph type="title"/>
          </p:nvPr>
        </p:nvSpPr>
        <p:spPr/>
        <p:txBody>
          <a:bodyPr>
            <a:normAutofit fontScale="90000"/>
          </a:bodyPr>
          <a:lstStyle/>
          <a:p>
            <a:pPr algn="ctr"/>
            <a:r>
              <a:rPr lang="en-US" dirty="0"/>
              <a:t>Current Regional Rates for calculation of Penalty Period </a:t>
            </a:r>
          </a:p>
        </p:txBody>
      </p:sp>
      <p:sp>
        <p:nvSpPr>
          <p:cNvPr id="3" name="Content Placeholder 2">
            <a:extLst>
              <a:ext uri="{FF2B5EF4-FFF2-40B4-BE49-F238E27FC236}">
                <a16:creationId xmlns:a16="http://schemas.microsoft.com/office/drawing/2014/main" id="{4C781720-BFF0-45A2-9594-FEE3BB8EF4E0}"/>
              </a:ext>
            </a:extLst>
          </p:cNvPr>
          <p:cNvSpPr>
            <a:spLocks noGrp="1"/>
          </p:cNvSpPr>
          <p:nvPr>
            <p:ph sz="half" idx="1"/>
          </p:nvPr>
        </p:nvSpPr>
        <p:spPr/>
        <p:txBody>
          <a:bodyPr vert="horz" anchor="t">
            <a:normAutofit/>
          </a:bodyPr>
          <a:lstStyle/>
          <a:p>
            <a:pPr indent="-255905"/>
            <a:r>
              <a:rPr lang="en-US" sz="1800" dirty="0"/>
              <a:t>Northern Metropolitan $13,399</a:t>
            </a:r>
          </a:p>
          <a:p>
            <a:pPr marL="657860" lvl="1" indent="-246380"/>
            <a:r>
              <a:rPr lang="en-US" sz="1700" dirty="0" err="1">
                <a:solidFill>
                  <a:schemeClr val="tx1"/>
                </a:solidFill>
                <a:ea typeface="+mn-lt"/>
                <a:cs typeface="+mn-lt"/>
              </a:rPr>
              <a:t>Dutchess</a:t>
            </a:r>
            <a:r>
              <a:rPr lang="en-US" sz="1700" dirty="0">
                <a:solidFill>
                  <a:schemeClr val="tx1"/>
                </a:solidFill>
                <a:ea typeface="+mn-lt"/>
                <a:cs typeface="+mn-lt"/>
              </a:rPr>
              <a:t> </a:t>
            </a:r>
          </a:p>
          <a:p>
            <a:pPr marL="657860" lvl="1" indent="-246380"/>
            <a:r>
              <a:rPr lang="en-US" sz="1700" dirty="0">
                <a:solidFill>
                  <a:schemeClr val="tx1"/>
                </a:solidFill>
                <a:ea typeface="+mn-lt"/>
                <a:cs typeface="+mn-lt"/>
              </a:rPr>
              <a:t>Orange </a:t>
            </a:r>
          </a:p>
          <a:p>
            <a:pPr marL="657860" lvl="1" indent="-246380"/>
            <a:r>
              <a:rPr lang="en-US" sz="1700" dirty="0">
                <a:solidFill>
                  <a:schemeClr val="tx1"/>
                </a:solidFill>
                <a:ea typeface="+mn-lt"/>
                <a:cs typeface="+mn-lt"/>
              </a:rPr>
              <a:t>Putnam</a:t>
            </a:r>
          </a:p>
          <a:p>
            <a:pPr marL="657860" lvl="1" indent="-246380"/>
            <a:r>
              <a:rPr lang="en-US" sz="1700" dirty="0">
                <a:solidFill>
                  <a:schemeClr val="tx1"/>
                </a:solidFill>
                <a:ea typeface="+mn-lt"/>
                <a:cs typeface="+mn-lt"/>
              </a:rPr>
              <a:t>Rockland</a:t>
            </a:r>
          </a:p>
          <a:p>
            <a:pPr marL="657860" lvl="1" indent="-246380"/>
            <a:r>
              <a:rPr lang="en-US" sz="1700" dirty="0">
                <a:solidFill>
                  <a:schemeClr val="tx1"/>
                </a:solidFill>
                <a:ea typeface="+mn-lt"/>
                <a:cs typeface="+mn-lt"/>
              </a:rPr>
              <a:t>Sullivan </a:t>
            </a:r>
          </a:p>
          <a:p>
            <a:pPr marL="657860" lvl="1" indent="-246380"/>
            <a:r>
              <a:rPr lang="en-US" sz="1700" dirty="0">
                <a:solidFill>
                  <a:schemeClr val="tx1"/>
                </a:solidFill>
                <a:ea typeface="+mn-lt"/>
                <a:cs typeface="+mn-lt"/>
              </a:rPr>
              <a:t>Ulster</a:t>
            </a:r>
          </a:p>
          <a:p>
            <a:pPr marL="657860" lvl="1" indent="-246380"/>
            <a:r>
              <a:rPr lang="en-US" sz="1700" dirty="0">
                <a:solidFill>
                  <a:schemeClr val="tx1"/>
                </a:solidFill>
                <a:ea typeface="+mn-lt"/>
                <a:cs typeface="+mn-lt"/>
              </a:rPr>
              <a:t>Westchester</a:t>
            </a:r>
            <a:endParaRPr lang="en-US" dirty="0">
              <a:solidFill>
                <a:schemeClr val="tx1"/>
              </a:solidFill>
            </a:endParaRPr>
          </a:p>
          <a:p>
            <a:pPr indent="-255905"/>
            <a:r>
              <a:rPr lang="en-US" sz="1800" dirty="0"/>
              <a:t>Western $11,884</a:t>
            </a:r>
          </a:p>
          <a:p>
            <a:pPr indent="-255905"/>
            <a:r>
              <a:rPr lang="en-US" sz="1800" dirty="0"/>
              <a:t>Central $11,328 </a:t>
            </a:r>
          </a:p>
          <a:p>
            <a:pPr indent="-255905"/>
            <a:r>
              <a:rPr lang="en-US" sz="1800" dirty="0"/>
              <a:t>Northeastern $12,560</a:t>
            </a:r>
          </a:p>
          <a:p>
            <a:pPr marL="657860" lvl="1" indent="-246380"/>
            <a:endParaRPr lang="en-US" sz="1700" dirty="0">
              <a:solidFill>
                <a:srgbClr val="000000"/>
              </a:solidFill>
            </a:endParaRPr>
          </a:p>
          <a:p>
            <a:pPr marL="657860" lvl="1" indent="-246380"/>
            <a:endParaRPr lang="en-US" sz="1700" dirty="0">
              <a:solidFill>
                <a:srgbClr val="000000"/>
              </a:solidFill>
            </a:endParaRPr>
          </a:p>
          <a:p>
            <a:pPr marL="657860" lvl="1" indent="-246380">
              <a:buFont typeface="Arial"/>
              <a:buChar char="•"/>
            </a:pPr>
            <a:endParaRPr lang="en-US" sz="1700" dirty="0">
              <a:solidFill>
                <a:srgbClr val="000000"/>
              </a:solidFill>
            </a:endParaRPr>
          </a:p>
        </p:txBody>
      </p:sp>
      <p:sp>
        <p:nvSpPr>
          <p:cNvPr id="4" name="Content Placeholder 3">
            <a:extLst>
              <a:ext uri="{FF2B5EF4-FFF2-40B4-BE49-F238E27FC236}">
                <a16:creationId xmlns:a16="http://schemas.microsoft.com/office/drawing/2014/main" id="{B52C38C6-1D83-406D-8388-29C7A1198AEB}"/>
              </a:ext>
            </a:extLst>
          </p:cNvPr>
          <p:cNvSpPr>
            <a:spLocks noGrp="1"/>
          </p:cNvSpPr>
          <p:nvPr>
            <p:ph sz="half" idx="2"/>
          </p:nvPr>
        </p:nvSpPr>
        <p:spPr/>
        <p:txBody>
          <a:bodyPr vert="horz" anchor="t">
            <a:normAutofit/>
          </a:bodyPr>
          <a:lstStyle/>
          <a:p>
            <a:pPr indent="-255905"/>
            <a:r>
              <a:rPr lang="en-US" dirty="0"/>
              <a:t>New York City $13,415</a:t>
            </a:r>
          </a:p>
          <a:p>
            <a:pPr marL="657860" lvl="1" indent="-246380"/>
            <a:r>
              <a:rPr lang="en-US" dirty="0">
                <a:solidFill>
                  <a:schemeClr val="tx1"/>
                </a:solidFill>
              </a:rPr>
              <a:t>Bronx</a:t>
            </a:r>
          </a:p>
          <a:p>
            <a:pPr marL="657860" lvl="1" indent="-246380"/>
            <a:r>
              <a:rPr lang="en-US" dirty="0">
                <a:solidFill>
                  <a:schemeClr val="tx1"/>
                </a:solidFill>
              </a:rPr>
              <a:t>Kings (Brooklyn)</a:t>
            </a:r>
          </a:p>
          <a:p>
            <a:pPr marL="657860" lvl="1" indent="-246380"/>
            <a:r>
              <a:rPr lang="en-US" dirty="0">
                <a:solidFill>
                  <a:schemeClr val="tx1"/>
                </a:solidFill>
              </a:rPr>
              <a:t>New York (Manhattan)</a:t>
            </a:r>
          </a:p>
          <a:p>
            <a:pPr marL="657860" lvl="1" indent="-246380"/>
            <a:r>
              <a:rPr lang="en-US" dirty="0">
                <a:solidFill>
                  <a:schemeClr val="tx1"/>
                </a:solidFill>
              </a:rPr>
              <a:t>Queens</a:t>
            </a:r>
          </a:p>
          <a:p>
            <a:pPr marL="657860" lvl="1" indent="-246380"/>
            <a:r>
              <a:rPr lang="en-US" dirty="0">
                <a:solidFill>
                  <a:schemeClr val="tx1"/>
                </a:solidFill>
              </a:rPr>
              <a:t>Richmond </a:t>
            </a:r>
          </a:p>
          <a:p>
            <a:pPr indent="-255905"/>
            <a:r>
              <a:rPr lang="en-US" dirty="0"/>
              <a:t>Long Island $14,012</a:t>
            </a:r>
          </a:p>
          <a:p>
            <a:pPr marL="657860" lvl="1" indent="-246380"/>
            <a:r>
              <a:rPr lang="en-US" dirty="0">
                <a:solidFill>
                  <a:schemeClr val="tx1"/>
                </a:solidFill>
              </a:rPr>
              <a:t>Nassau </a:t>
            </a:r>
          </a:p>
          <a:p>
            <a:pPr marL="657860" lvl="1" indent="-246380"/>
            <a:r>
              <a:rPr lang="en-US" dirty="0">
                <a:solidFill>
                  <a:schemeClr val="tx1"/>
                </a:solidFill>
              </a:rPr>
              <a:t>Suffolk</a:t>
            </a:r>
          </a:p>
          <a:p>
            <a:pPr indent="-255905"/>
            <a:r>
              <a:rPr lang="en-US" dirty="0"/>
              <a:t>Rochester $13,376</a:t>
            </a:r>
          </a:p>
        </p:txBody>
      </p:sp>
      <p:pic>
        <p:nvPicPr>
          <p:cNvPr id="5" name="Picture 4">
            <a:extLst>
              <a:ext uri="{FF2B5EF4-FFF2-40B4-BE49-F238E27FC236}">
                <a16:creationId xmlns:a16="http://schemas.microsoft.com/office/drawing/2014/main" id="{109C2D01-03AA-4512-B196-5E838EB33E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3539593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58F-8509-4E10-BE3B-87B902693982}"/>
              </a:ext>
            </a:extLst>
          </p:cNvPr>
          <p:cNvSpPr>
            <a:spLocks noGrp="1"/>
          </p:cNvSpPr>
          <p:nvPr>
            <p:ph type="title"/>
          </p:nvPr>
        </p:nvSpPr>
        <p:spPr/>
        <p:txBody>
          <a:bodyPr/>
          <a:lstStyle/>
          <a:p>
            <a:r>
              <a:rPr lang="en-US"/>
              <a:t>When will the penalty commence?</a:t>
            </a:r>
          </a:p>
        </p:txBody>
      </p:sp>
      <p:sp>
        <p:nvSpPr>
          <p:cNvPr id="3" name="Content Placeholder 2">
            <a:extLst>
              <a:ext uri="{FF2B5EF4-FFF2-40B4-BE49-F238E27FC236}">
                <a16:creationId xmlns:a16="http://schemas.microsoft.com/office/drawing/2014/main" id="{167ABD8E-B148-4B24-B304-985FAD7C7ADA}"/>
              </a:ext>
            </a:extLst>
          </p:cNvPr>
          <p:cNvSpPr>
            <a:spLocks noGrp="1"/>
          </p:cNvSpPr>
          <p:nvPr>
            <p:ph idx="1"/>
          </p:nvPr>
        </p:nvSpPr>
        <p:spPr/>
        <p:txBody>
          <a:bodyPr vert="horz" anchor="t">
            <a:normAutofit/>
          </a:bodyPr>
          <a:lstStyle/>
          <a:p>
            <a:pPr indent="-255905"/>
            <a:r>
              <a:rPr lang="en-US">
                <a:ea typeface="+mn-lt"/>
                <a:cs typeface="+mn-lt"/>
              </a:rPr>
              <a:t>Social Services Law §366 </a:t>
            </a:r>
            <a:r>
              <a:rPr lang="en-US" err="1">
                <a:ea typeface="+mn-lt"/>
                <a:cs typeface="+mn-lt"/>
              </a:rPr>
              <a:t>subd</a:t>
            </a:r>
            <a:r>
              <a:rPr lang="en-US">
                <a:ea typeface="+mn-lt"/>
                <a:cs typeface="+mn-lt"/>
              </a:rPr>
              <a:t>. 5 (e) (5) provides that "The period of ineligibility shall begin...the first day the otherwise eligible individual is receiving services for which medical assistance coverage would be available based on an approved application for such care but for..." the transfer penalty.</a:t>
            </a:r>
          </a:p>
          <a:p>
            <a:pPr indent="-255905"/>
            <a:endParaRPr lang="en-US"/>
          </a:p>
        </p:txBody>
      </p:sp>
      <p:pic>
        <p:nvPicPr>
          <p:cNvPr id="4" name="Picture 3">
            <a:extLst>
              <a:ext uri="{FF2B5EF4-FFF2-40B4-BE49-F238E27FC236}">
                <a16:creationId xmlns:a16="http://schemas.microsoft.com/office/drawing/2014/main" id="{825F0C34-5423-4445-9C6A-A2C692B746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18419700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264A4-75A3-49C5-BD59-D7AC763A0B55}"/>
              </a:ext>
            </a:extLst>
          </p:cNvPr>
          <p:cNvSpPr>
            <a:spLocks noGrp="1"/>
          </p:cNvSpPr>
          <p:nvPr>
            <p:ph type="title"/>
          </p:nvPr>
        </p:nvSpPr>
        <p:spPr/>
        <p:txBody>
          <a:bodyPr>
            <a:normAutofit/>
          </a:bodyPr>
          <a:lstStyle/>
          <a:p>
            <a:pPr algn="ctr"/>
            <a:r>
              <a:rPr lang="en-US" dirty="0"/>
              <a:t>Estate Planning Basics</a:t>
            </a:r>
          </a:p>
        </p:txBody>
      </p:sp>
      <p:sp>
        <p:nvSpPr>
          <p:cNvPr id="3" name="Content Placeholder 2">
            <a:extLst>
              <a:ext uri="{FF2B5EF4-FFF2-40B4-BE49-F238E27FC236}">
                <a16:creationId xmlns:a16="http://schemas.microsoft.com/office/drawing/2014/main" id="{E15EAD5D-D608-443F-BF41-5A576D6B2EC0}"/>
              </a:ext>
            </a:extLst>
          </p:cNvPr>
          <p:cNvSpPr>
            <a:spLocks noGrp="1"/>
          </p:cNvSpPr>
          <p:nvPr>
            <p:ph idx="1"/>
          </p:nvPr>
        </p:nvSpPr>
        <p:spPr/>
        <p:txBody>
          <a:bodyPr/>
          <a:lstStyle/>
          <a:p>
            <a:r>
              <a:rPr lang="en-US" dirty="0"/>
              <a:t>Advance Directives </a:t>
            </a:r>
          </a:p>
          <a:p>
            <a:pPr lvl="1"/>
            <a:r>
              <a:rPr lang="en-US" dirty="0"/>
              <a:t>Health Care Proxy </a:t>
            </a:r>
          </a:p>
          <a:p>
            <a:pPr lvl="1"/>
            <a:r>
              <a:rPr lang="en-US" dirty="0"/>
              <a:t>Power of Attorney </a:t>
            </a:r>
          </a:p>
          <a:p>
            <a:pPr lvl="1"/>
            <a:r>
              <a:rPr lang="en-US" dirty="0"/>
              <a:t>Living Will </a:t>
            </a:r>
          </a:p>
          <a:p>
            <a:pPr lvl="1"/>
            <a:r>
              <a:rPr lang="en-US" dirty="0"/>
              <a:t>HIPAA Form </a:t>
            </a:r>
          </a:p>
          <a:p>
            <a:pPr lvl="1"/>
            <a:r>
              <a:rPr lang="en-US" dirty="0"/>
              <a:t>Burial Designation form </a:t>
            </a:r>
          </a:p>
          <a:p>
            <a:r>
              <a:rPr lang="en-US" dirty="0"/>
              <a:t>Last Will and Testament </a:t>
            </a:r>
          </a:p>
          <a:p>
            <a:r>
              <a:rPr lang="en-US" dirty="0"/>
              <a:t>Revocable Trusts </a:t>
            </a:r>
          </a:p>
          <a:p>
            <a:r>
              <a:rPr lang="en-US" dirty="0"/>
              <a:t>Irrevocable Trusts </a:t>
            </a:r>
          </a:p>
        </p:txBody>
      </p:sp>
    </p:spTree>
    <p:extLst>
      <p:ext uri="{BB962C8B-B14F-4D97-AF65-F5344CB8AC3E}">
        <p14:creationId xmlns:p14="http://schemas.microsoft.com/office/powerpoint/2010/main" val="3836982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0785E-8B96-4EC1-8B5B-4FDF384A531B}"/>
              </a:ext>
            </a:extLst>
          </p:cNvPr>
          <p:cNvSpPr>
            <a:spLocks noGrp="1"/>
          </p:cNvSpPr>
          <p:nvPr>
            <p:ph type="title"/>
          </p:nvPr>
        </p:nvSpPr>
        <p:spPr>
          <a:xfrm>
            <a:off x="457200" y="762000"/>
            <a:ext cx="8229600" cy="1066800"/>
          </a:xfrm>
        </p:spPr>
        <p:txBody>
          <a:bodyPr/>
          <a:lstStyle/>
          <a:p>
            <a:pPr algn="ctr"/>
            <a:r>
              <a:rPr lang="en-US" dirty="0"/>
              <a:t>Health Care Proxy</a:t>
            </a:r>
          </a:p>
        </p:txBody>
      </p:sp>
      <p:sp>
        <p:nvSpPr>
          <p:cNvPr id="3" name="Content Placeholder 2">
            <a:extLst>
              <a:ext uri="{FF2B5EF4-FFF2-40B4-BE49-F238E27FC236}">
                <a16:creationId xmlns:a16="http://schemas.microsoft.com/office/drawing/2014/main" id="{53B27424-FD2F-4BBB-A58C-61BB9E956EA2}"/>
              </a:ext>
            </a:extLst>
          </p:cNvPr>
          <p:cNvSpPr>
            <a:spLocks noGrp="1"/>
          </p:cNvSpPr>
          <p:nvPr>
            <p:ph idx="1"/>
          </p:nvPr>
        </p:nvSpPr>
        <p:spPr>
          <a:xfrm>
            <a:off x="457200" y="1857375"/>
            <a:ext cx="8229600" cy="4325112"/>
          </a:xfrm>
        </p:spPr>
        <p:txBody>
          <a:bodyPr>
            <a:normAutofit fontScale="92500" lnSpcReduction="10000"/>
          </a:bodyPr>
          <a:lstStyle/>
          <a:p>
            <a:pPr lvl="1"/>
            <a:r>
              <a:rPr lang="en-US" dirty="0"/>
              <a:t>A HCP allows you to decide who will make health care decisions for you if you are unable to make them for yourself.</a:t>
            </a:r>
          </a:p>
          <a:p>
            <a:pPr lvl="2"/>
            <a:r>
              <a:rPr lang="en-US" dirty="0"/>
              <a:t>closest relatives who may be legally entitled to act on your behalf, may not be able or willing to act according to your wishes.</a:t>
            </a:r>
          </a:p>
          <a:p>
            <a:pPr lvl="2"/>
            <a:r>
              <a:rPr lang="en-US" dirty="0"/>
              <a:t>An HCP enables you to choose someone you trust to act in accordance with your wishes.</a:t>
            </a:r>
          </a:p>
          <a:p>
            <a:pPr lvl="2"/>
            <a:r>
              <a:rPr lang="en-US" dirty="0"/>
              <a:t>You can only appoint one agent at a time (not co-agents) and you can appoint alternates. </a:t>
            </a:r>
          </a:p>
          <a:p>
            <a:pPr lvl="2"/>
            <a:r>
              <a:rPr lang="en-US" dirty="0"/>
              <a:t>Every adult, regardless of age, should have a fully executed, up to date Health Care Proxy at all times.</a:t>
            </a:r>
          </a:p>
          <a:p>
            <a:pPr lvl="2"/>
            <a:endParaRPr lang="en-US" dirty="0"/>
          </a:p>
        </p:txBody>
      </p:sp>
      <p:sp>
        <p:nvSpPr>
          <p:cNvPr id="4" name="Slide Number Placeholder 3">
            <a:extLst>
              <a:ext uri="{FF2B5EF4-FFF2-40B4-BE49-F238E27FC236}">
                <a16:creationId xmlns:a16="http://schemas.microsoft.com/office/drawing/2014/main" id="{ADAC5A90-4F88-C641-85DD-1A3D6EA0EA8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1AFAD0-C416-4C63-B30D-6B2B3E77FC6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pic>
        <p:nvPicPr>
          <p:cNvPr id="5" name="Picture 4">
            <a:extLst>
              <a:ext uri="{FF2B5EF4-FFF2-40B4-BE49-F238E27FC236}">
                <a16:creationId xmlns:a16="http://schemas.microsoft.com/office/drawing/2014/main" id="{D66B0D52-7E45-440D-BD14-AC5B4EAE3A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1307020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53D1C-BC6C-46F3-BF73-D86CF28B29AD}"/>
              </a:ext>
            </a:extLst>
          </p:cNvPr>
          <p:cNvSpPr>
            <a:spLocks noGrp="1"/>
          </p:cNvSpPr>
          <p:nvPr>
            <p:ph type="title"/>
          </p:nvPr>
        </p:nvSpPr>
        <p:spPr>
          <a:xfrm>
            <a:off x="476250" y="762000"/>
            <a:ext cx="8229600" cy="1066800"/>
          </a:xfrm>
        </p:spPr>
        <p:txBody>
          <a:bodyPr/>
          <a:lstStyle/>
          <a:p>
            <a:pPr algn="ctr"/>
            <a:r>
              <a:rPr lang="en-US" dirty="0"/>
              <a:t>HIPAA Form</a:t>
            </a:r>
          </a:p>
        </p:txBody>
      </p:sp>
      <p:sp>
        <p:nvSpPr>
          <p:cNvPr id="3" name="Content Placeholder 2">
            <a:extLst>
              <a:ext uri="{FF2B5EF4-FFF2-40B4-BE49-F238E27FC236}">
                <a16:creationId xmlns:a16="http://schemas.microsoft.com/office/drawing/2014/main" id="{6C19AEFE-E0EE-47A9-9AC7-7B7A6EA0B7FD}"/>
              </a:ext>
            </a:extLst>
          </p:cNvPr>
          <p:cNvSpPr>
            <a:spLocks noGrp="1"/>
          </p:cNvSpPr>
          <p:nvPr>
            <p:ph idx="1"/>
          </p:nvPr>
        </p:nvSpPr>
        <p:spPr>
          <a:xfrm>
            <a:off x="476250" y="1789938"/>
            <a:ext cx="8229600" cy="4325112"/>
          </a:xfrm>
        </p:spPr>
        <p:txBody>
          <a:bodyPr/>
          <a:lstStyle/>
          <a:p>
            <a:r>
              <a:rPr lang="en-US" sz="2000" b="1" dirty="0"/>
              <a:t>What is a HIPAA Form?</a:t>
            </a:r>
          </a:p>
          <a:p>
            <a:pPr lvl="1"/>
            <a:r>
              <a:rPr lang="en-US" sz="2200" dirty="0"/>
              <a:t>Authorization for Release of Health Information Pursuant to HIPAA ( Health Insurance Portability and Accountability Act of 1996</a:t>
            </a:r>
            <a:r>
              <a:rPr lang="en-US" dirty="0"/>
              <a:t>) </a:t>
            </a:r>
          </a:p>
          <a:p>
            <a:r>
              <a:rPr lang="en-US" sz="2000" b="1" dirty="0"/>
              <a:t>Why do I need one?</a:t>
            </a:r>
          </a:p>
          <a:p>
            <a:pPr lvl="1"/>
            <a:r>
              <a:rPr lang="en-US" sz="2200" dirty="0"/>
              <a:t>This document allows another individual (typically your health care proxy) to obtain copies of your medical records from your physicians. </a:t>
            </a:r>
          </a:p>
          <a:p>
            <a:pPr lvl="1"/>
            <a:r>
              <a:rPr lang="en-US" sz="2200" dirty="0"/>
              <a:t>Also allows another individual to discuss issues with your doctors.</a:t>
            </a:r>
          </a:p>
          <a:p>
            <a:pPr lvl="1"/>
            <a:r>
              <a:rPr lang="en-US" sz="2200" dirty="0"/>
              <a:t>HIPAA Authorization is also in Health Care Proxy </a:t>
            </a:r>
          </a:p>
        </p:txBody>
      </p:sp>
      <p:sp>
        <p:nvSpPr>
          <p:cNvPr id="4" name="Slide Number Placeholder 3">
            <a:extLst>
              <a:ext uri="{FF2B5EF4-FFF2-40B4-BE49-F238E27FC236}">
                <a16:creationId xmlns:a16="http://schemas.microsoft.com/office/drawing/2014/main" id="{E24A8763-2A53-9147-A8A2-F3B6E980945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1AFAD0-C416-4C63-B30D-6B2B3E77FC6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pic>
        <p:nvPicPr>
          <p:cNvPr id="5" name="Picture 4">
            <a:extLst>
              <a:ext uri="{FF2B5EF4-FFF2-40B4-BE49-F238E27FC236}">
                <a16:creationId xmlns:a16="http://schemas.microsoft.com/office/drawing/2014/main" id="{0F25964D-4018-4002-9D2D-E8B7D3755A0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31353763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90F6D-C37B-44CB-B620-D26B35A18222}"/>
              </a:ext>
            </a:extLst>
          </p:cNvPr>
          <p:cNvSpPr>
            <a:spLocks noGrp="1"/>
          </p:cNvSpPr>
          <p:nvPr>
            <p:ph type="title"/>
          </p:nvPr>
        </p:nvSpPr>
        <p:spPr>
          <a:xfrm>
            <a:off x="457200" y="762000"/>
            <a:ext cx="8229600" cy="1066800"/>
          </a:xfrm>
        </p:spPr>
        <p:txBody>
          <a:bodyPr/>
          <a:lstStyle/>
          <a:p>
            <a:pPr algn="ctr"/>
            <a:r>
              <a:rPr lang="en-US" dirty="0"/>
              <a:t>Living Will </a:t>
            </a:r>
          </a:p>
        </p:txBody>
      </p:sp>
      <p:sp>
        <p:nvSpPr>
          <p:cNvPr id="3" name="Content Placeholder 2">
            <a:extLst>
              <a:ext uri="{FF2B5EF4-FFF2-40B4-BE49-F238E27FC236}">
                <a16:creationId xmlns:a16="http://schemas.microsoft.com/office/drawing/2014/main" id="{B41892A6-768F-4BE1-99B9-98D9F756C9B5}"/>
              </a:ext>
            </a:extLst>
          </p:cNvPr>
          <p:cNvSpPr>
            <a:spLocks noGrp="1"/>
          </p:cNvSpPr>
          <p:nvPr>
            <p:ph idx="1"/>
          </p:nvPr>
        </p:nvSpPr>
        <p:spPr>
          <a:xfrm>
            <a:off x="457200" y="1799844"/>
            <a:ext cx="8229600" cy="4325112"/>
          </a:xfrm>
        </p:spPr>
        <p:txBody>
          <a:bodyPr>
            <a:noAutofit/>
          </a:bodyPr>
          <a:lstStyle/>
          <a:p>
            <a:r>
              <a:rPr lang="en-US" b="1" dirty="0"/>
              <a:t>Why do I need a Living Will?</a:t>
            </a:r>
          </a:p>
          <a:p>
            <a:pPr lvl="1"/>
            <a:r>
              <a:rPr lang="en-US" sz="2400" dirty="0"/>
              <a:t>A Living Will is a document that contains your directions regarding medical treatment and end of life decision making, in case you are not able to make those wishes known at the time necessary.</a:t>
            </a:r>
          </a:p>
          <a:p>
            <a:pPr lvl="1"/>
            <a:r>
              <a:rPr lang="en-US" sz="2400" dirty="0"/>
              <a:t>Although there is no NYS law that requires that a Living Will be followed, NYS courts have consistently upheld them.</a:t>
            </a:r>
          </a:p>
          <a:p>
            <a:pPr lvl="1"/>
            <a:r>
              <a:rPr lang="en-US" sz="2400" dirty="0"/>
              <a:t>You should have a Living Will, in case there is any question as to your wishes, especially if you do not wish to be kept alive by extraordinary measures. </a:t>
            </a:r>
          </a:p>
        </p:txBody>
      </p:sp>
      <p:sp>
        <p:nvSpPr>
          <p:cNvPr id="4" name="Slide Number Placeholder 3">
            <a:extLst>
              <a:ext uri="{FF2B5EF4-FFF2-40B4-BE49-F238E27FC236}">
                <a16:creationId xmlns:a16="http://schemas.microsoft.com/office/drawing/2014/main" id="{DF3E29C3-13E6-0142-9EC2-DB4F15879FB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1AFAD0-C416-4C63-B30D-6B2B3E77FC6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pic>
        <p:nvPicPr>
          <p:cNvPr id="5" name="Picture 4">
            <a:extLst>
              <a:ext uri="{FF2B5EF4-FFF2-40B4-BE49-F238E27FC236}">
                <a16:creationId xmlns:a16="http://schemas.microsoft.com/office/drawing/2014/main" id="{E023668C-0816-498A-9B85-862EE344A1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3771262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352EE-056A-42A7-AA24-6195CC567765}"/>
              </a:ext>
            </a:extLst>
          </p:cNvPr>
          <p:cNvSpPr>
            <a:spLocks noGrp="1"/>
          </p:cNvSpPr>
          <p:nvPr>
            <p:ph type="title"/>
          </p:nvPr>
        </p:nvSpPr>
        <p:spPr>
          <a:xfrm>
            <a:off x="457200" y="685800"/>
            <a:ext cx="8229600" cy="1066800"/>
          </a:xfrm>
        </p:spPr>
        <p:txBody>
          <a:bodyPr/>
          <a:lstStyle/>
          <a:p>
            <a:pPr algn="ctr"/>
            <a:r>
              <a:rPr lang="en-US" dirty="0"/>
              <a:t>Durable Power of Attorney </a:t>
            </a:r>
          </a:p>
        </p:txBody>
      </p:sp>
      <p:sp>
        <p:nvSpPr>
          <p:cNvPr id="3" name="Content Placeholder 2">
            <a:extLst>
              <a:ext uri="{FF2B5EF4-FFF2-40B4-BE49-F238E27FC236}">
                <a16:creationId xmlns:a16="http://schemas.microsoft.com/office/drawing/2014/main" id="{39C58552-69A0-4806-A3D1-1A6D8E606AE1}"/>
              </a:ext>
            </a:extLst>
          </p:cNvPr>
          <p:cNvSpPr>
            <a:spLocks noGrp="1"/>
          </p:cNvSpPr>
          <p:nvPr>
            <p:ph idx="1"/>
          </p:nvPr>
        </p:nvSpPr>
        <p:spPr>
          <a:xfrm>
            <a:off x="457200" y="1524727"/>
            <a:ext cx="8479536" cy="4761047"/>
          </a:xfrm>
        </p:spPr>
        <p:txBody>
          <a:bodyPr>
            <a:normAutofit fontScale="25000" lnSpcReduction="20000"/>
          </a:bodyPr>
          <a:lstStyle/>
          <a:p>
            <a:r>
              <a:rPr lang="en-US" sz="4900" b="1" dirty="0"/>
              <a:t>What is it?</a:t>
            </a:r>
          </a:p>
          <a:p>
            <a:pPr lvl="1"/>
            <a:r>
              <a:rPr lang="en-US" sz="5500" dirty="0"/>
              <a:t>A Durable Power of Attorney (POA) is a document that allows an individual appointed as agent to handle the principal’s financial affairs in the event the principal is unable to handle them his or herself. </a:t>
            </a:r>
          </a:p>
          <a:p>
            <a:r>
              <a:rPr lang="en-US" sz="4900" b="1" dirty="0"/>
              <a:t>Why do I need one?</a:t>
            </a:r>
          </a:p>
          <a:p>
            <a:pPr lvl="1"/>
            <a:r>
              <a:rPr lang="en-US" sz="5500" dirty="0"/>
              <a:t>If you are unable to handle your own finances, due to accident, illness, etc.</a:t>
            </a:r>
          </a:p>
          <a:p>
            <a:pPr lvl="2"/>
            <a:r>
              <a:rPr lang="en-US" sz="5500" dirty="0"/>
              <a:t>family may not be able to access your assets.</a:t>
            </a:r>
          </a:p>
          <a:p>
            <a:pPr lvl="2"/>
            <a:r>
              <a:rPr lang="en-US" sz="5500" dirty="0"/>
              <a:t>bills may not get paid.</a:t>
            </a:r>
          </a:p>
          <a:p>
            <a:pPr lvl="2"/>
            <a:r>
              <a:rPr lang="en-US" sz="5500" dirty="0"/>
              <a:t>Other legal actions may not be able to be taken in a timely manner.</a:t>
            </a:r>
          </a:p>
          <a:p>
            <a:pPr lvl="1"/>
            <a:r>
              <a:rPr lang="en-US" sz="5500" dirty="0"/>
              <a:t>Without a valid POA an Article 81 Guardianship proceeding may need to be commenced</a:t>
            </a:r>
            <a:r>
              <a:rPr lang="en-US" sz="4900" dirty="0"/>
              <a:t>. </a:t>
            </a:r>
          </a:p>
          <a:p>
            <a:r>
              <a:rPr lang="en-US" sz="4900" b="1" dirty="0"/>
              <a:t>How does it work?</a:t>
            </a:r>
          </a:p>
          <a:p>
            <a:pPr lvl="1"/>
            <a:r>
              <a:rPr lang="en-US" sz="5500" dirty="0"/>
              <a:t>It authorizes an agent to act on the principal’s behalf in some or all legal matters:</a:t>
            </a:r>
          </a:p>
          <a:p>
            <a:pPr lvl="2"/>
            <a:r>
              <a:rPr lang="en-US" sz="5500" dirty="0"/>
              <a:t>Sign documents and make contractual commitments on principal’s behalf regarding real estate, etc..</a:t>
            </a:r>
          </a:p>
          <a:p>
            <a:pPr lvl="2"/>
            <a:r>
              <a:rPr lang="en-US" sz="5500" dirty="0"/>
              <a:t>Make financial transactions from your accounts.</a:t>
            </a:r>
          </a:p>
          <a:p>
            <a:pPr lvl="1"/>
            <a:r>
              <a:rPr lang="en-US" sz="5500" dirty="0"/>
              <a:t>May be initiated upon signing the POA, or at such time that you become incapable of doing such things for yourself. (springing Powers of Attorney are </a:t>
            </a:r>
            <a:r>
              <a:rPr lang="en-US" sz="5500" i="1" dirty="0"/>
              <a:t>not </a:t>
            </a:r>
            <a:r>
              <a:rPr lang="en-US" sz="5500" dirty="0"/>
              <a:t>recommended) </a:t>
            </a:r>
          </a:p>
          <a:p>
            <a:pPr lvl="1"/>
            <a:r>
              <a:rPr lang="en-US" sz="5500" dirty="0"/>
              <a:t>Principal may name a relative or anyone that you trust.</a:t>
            </a:r>
          </a:p>
          <a:p>
            <a:pPr lvl="1"/>
            <a:endParaRPr lang="en-US" dirty="0"/>
          </a:p>
          <a:p>
            <a:endParaRPr lang="en-US" dirty="0"/>
          </a:p>
        </p:txBody>
      </p:sp>
      <p:sp>
        <p:nvSpPr>
          <p:cNvPr id="4" name="Slide Number Placeholder 3">
            <a:extLst>
              <a:ext uri="{FF2B5EF4-FFF2-40B4-BE49-F238E27FC236}">
                <a16:creationId xmlns:a16="http://schemas.microsoft.com/office/drawing/2014/main" id="{DB338520-BA4F-3A4C-8831-D4A2A608157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1AFAD0-C416-4C63-B30D-6B2B3E77FC6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pic>
        <p:nvPicPr>
          <p:cNvPr id="5" name="Picture 4">
            <a:extLst>
              <a:ext uri="{FF2B5EF4-FFF2-40B4-BE49-F238E27FC236}">
                <a16:creationId xmlns:a16="http://schemas.microsoft.com/office/drawing/2014/main" id="{D96FC249-07D4-47D9-BAB2-46F72ED5D3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9510" y="6285774"/>
            <a:ext cx="3087226" cy="554736"/>
          </a:xfrm>
          <a:prstGeom prst="rect">
            <a:avLst/>
          </a:prstGeom>
        </p:spPr>
      </p:pic>
    </p:spTree>
    <p:extLst>
      <p:ext uri="{BB962C8B-B14F-4D97-AF65-F5344CB8AC3E}">
        <p14:creationId xmlns:p14="http://schemas.microsoft.com/office/powerpoint/2010/main" val="1656645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382000" cy="1069848"/>
          </a:xfrm>
        </p:spPr>
        <p:txBody>
          <a:bodyPr>
            <a:normAutofit fontScale="90000"/>
          </a:bodyPr>
          <a:lstStyle/>
          <a:p>
            <a:pPr algn="ctr"/>
            <a:r>
              <a:rPr lang="en-US" dirty="0"/>
              <a:t>The Cost of Long Term Care and the Home Care Medicaid Program  </a:t>
            </a:r>
          </a:p>
        </p:txBody>
      </p:sp>
      <p:sp>
        <p:nvSpPr>
          <p:cNvPr id="4" name="Text Placeholder 3"/>
          <p:cNvSpPr>
            <a:spLocks noGrp="1"/>
          </p:cNvSpPr>
          <p:nvPr>
            <p:ph type="body" idx="1"/>
          </p:nvPr>
        </p:nvSpPr>
        <p:spPr/>
        <p:txBody>
          <a:bodyPr/>
          <a:lstStyle/>
          <a:p>
            <a:r>
              <a:rPr lang="en-US"/>
              <a:t>Cost of Nursing Home Care</a:t>
            </a:r>
          </a:p>
        </p:txBody>
      </p:sp>
      <p:sp>
        <p:nvSpPr>
          <p:cNvPr id="6" name="Text Placeholder 5"/>
          <p:cNvSpPr>
            <a:spLocks noGrp="1"/>
          </p:cNvSpPr>
          <p:nvPr>
            <p:ph type="body" sz="half" idx="3"/>
          </p:nvPr>
        </p:nvSpPr>
        <p:spPr/>
        <p:txBody>
          <a:bodyPr/>
          <a:lstStyle/>
          <a:p>
            <a:r>
              <a:rPr lang="en-US"/>
              <a:t>Cost of Home Care</a:t>
            </a:r>
          </a:p>
        </p:txBody>
      </p:sp>
      <p:sp>
        <p:nvSpPr>
          <p:cNvPr id="5" name="Content Placeholder 4"/>
          <p:cNvSpPr>
            <a:spLocks noGrp="1"/>
          </p:cNvSpPr>
          <p:nvPr>
            <p:ph sz="quarter" idx="2"/>
          </p:nvPr>
        </p:nvSpPr>
        <p:spPr/>
        <p:txBody>
          <a:bodyPr/>
          <a:lstStyle/>
          <a:p>
            <a:r>
              <a:rPr lang="en-US" dirty="0"/>
              <a:t>NY: </a:t>
            </a:r>
          </a:p>
          <a:p>
            <a:pPr lvl="1"/>
            <a:r>
              <a:rPr lang="en-US" dirty="0"/>
              <a:t>Westchester: Approx. $182,000/year</a:t>
            </a:r>
          </a:p>
          <a:p>
            <a:pPr lvl="1"/>
            <a:r>
              <a:rPr lang="en-US" dirty="0"/>
              <a:t>NYC: $200,000/year </a:t>
            </a:r>
          </a:p>
          <a:p>
            <a:pPr lvl="1"/>
            <a:r>
              <a:rPr lang="en-US" dirty="0"/>
              <a:t>Long Island: $200,000/year</a:t>
            </a:r>
          </a:p>
          <a:p>
            <a:r>
              <a:rPr lang="en-US" dirty="0"/>
              <a:t>CT: </a:t>
            </a:r>
          </a:p>
          <a:p>
            <a:pPr lvl="1"/>
            <a:r>
              <a:rPr lang="en-US" dirty="0"/>
              <a:t>$167,000/year</a:t>
            </a:r>
          </a:p>
          <a:p>
            <a:r>
              <a:rPr lang="en-US" dirty="0"/>
              <a:t>NJ: </a:t>
            </a:r>
          </a:p>
          <a:p>
            <a:pPr lvl="1"/>
            <a:r>
              <a:rPr lang="en-US" dirty="0"/>
              <a:t>$142,000/year</a:t>
            </a:r>
          </a:p>
        </p:txBody>
      </p:sp>
      <p:sp>
        <p:nvSpPr>
          <p:cNvPr id="7" name="Content Placeholder 6"/>
          <p:cNvSpPr>
            <a:spLocks noGrp="1"/>
          </p:cNvSpPr>
          <p:nvPr>
            <p:ph sz="quarter" idx="4"/>
          </p:nvPr>
        </p:nvSpPr>
        <p:spPr/>
        <p:txBody>
          <a:bodyPr/>
          <a:lstStyle/>
          <a:p>
            <a:r>
              <a:rPr lang="en-US" dirty="0"/>
              <a:t>Approx. $23-27/hour </a:t>
            </a:r>
          </a:p>
          <a:p>
            <a:r>
              <a:rPr lang="en-US" dirty="0"/>
              <a:t>If receiving 8 hours of care per day, seven days a week</a:t>
            </a:r>
          </a:p>
          <a:p>
            <a:pPr lvl="1"/>
            <a:r>
              <a:rPr lang="en-US" dirty="0"/>
              <a:t>72,800/year </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5412888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7E0CB-5DD9-4298-A989-D767401EF8D7}"/>
              </a:ext>
            </a:extLst>
          </p:cNvPr>
          <p:cNvSpPr>
            <a:spLocks noGrp="1"/>
          </p:cNvSpPr>
          <p:nvPr>
            <p:ph type="title"/>
          </p:nvPr>
        </p:nvSpPr>
        <p:spPr>
          <a:xfrm>
            <a:off x="457200" y="798655"/>
            <a:ext cx="8229600" cy="1066800"/>
          </a:xfrm>
        </p:spPr>
        <p:txBody>
          <a:bodyPr/>
          <a:lstStyle/>
          <a:p>
            <a:pPr algn="ctr"/>
            <a:r>
              <a:rPr lang="en-US" dirty="0"/>
              <a:t>Last Will and Testament </a:t>
            </a:r>
          </a:p>
        </p:txBody>
      </p:sp>
      <p:sp>
        <p:nvSpPr>
          <p:cNvPr id="3" name="Content Placeholder 2">
            <a:extLst>
              <a:ext uri="{FF2B5EF4-FFF2-40B4-BE49-F238E27FC236}">
                <a16:creationId xmlns:a16="http://schemas.microsoft.com/office/drawing/2014/main" id="{4ECE565F-2CE7-471F-8220-C34DAA60595B}"/>
              </a:ext>
            </a:extLst>
          </p:cNvPr>
          <p:cNvSpPr>
            <a:spLocks noGrp="1"/>
          </p:cNvSpPr>
          <p:nvPr>
            <p:ph idx="1"/>
          </p:nvPr>
        </p:nvSpPr>
        <p:spPr>
          <a:xfrm>
            <a:off x="457200" y="2048256"/>
            <a:ext cx="8229600" cy="4325112"/>
          </a:xfrm>
        </p:spPr>
        <p:txBody>
          <a:bodyPr>
            <a:normAutofit/>
          </a:bodyPr>
          <a:lstStyle/>
          <a:p>
            <a:r>
              <a:rPr lang="en-US" sz="3200" dirty="0"/>
              <a:t>Having a will allows one to indicate in a legally binding way:</a:t>
            </a:r>
          </a:p>
          <a:p>
            <a:pPr lvl="2"/>
            <a:r>
              <a:rPr lang="en-US" sz="3000" dirty="0"/>
              <a:t> </a:t>
            </a:r>
            <a:r>
              <a:rPr lang="en-US" sz="3000" b="1" dirty="0"/>
              <a:t>Who</a:t>
            </a:r>
            <a:r>
              <a:rPr lang="en-US" sz="3000" dirty="0"/>
              <a:t> will receive </a:t>
            </a:r>
            <a:r>
              <a:rPr lang="en-US" sz="3000" b="1" dirty="0"/>
              <a:t>what</a:t>
            </a:r>
            <a:r>
              <a:rPr lang="en-US" sz="3000" dirty="0"/>
              <a:t> from your estate</a:t>
            </a:r>
          </a:p>
          <a:p>
            <a:pPr lvl="3"/>
            <a:r>
              <a:rPr lang="en-US" sz="2600" dirty="0"/>
              <a:t>Beneficiaries and Bequests</a:t>
            </a:r>
          </a:p>
          <a:p>
            <a:pPr lvl="2"/>
            <a:r>
              <a:rPr lang="en-US" sz="3000" b="1" dirty="0"/>
              <a:t>Who</a:t>
            </a:r>
            <a:r>
              <a:rPr lang="en-US" sz="3000" dirty="0"/>
              <a:t> will make sure that your wishes are carried out </a:t>
            </a:r>
          </a:p>
          <a:p>
            <a:pPr lvl="3"/>
            <a:r>
              <a:rPr lang="en-US" sz="2800" dirty="0"/>
              <a:t>Executor and Trustee </a:t>
            </a:r>
          </a:p>
        </p:txBody>
      </p:sp>
      <p:sp>
        <p:nvSpPr>
          <p:cNvPr id="4" name="Slide Number Placeholder 3">
            <a:extLst>
              <a:ext uri="{FF2B5EF4-FFF2-40B4-BE49-F238E27FC236}">
                <a16:creationId xmlns:a16="http://schemas.microsoft.com/office/drawing/2014/main" id="{001F4AEA-722F-BD4C-B5E5-718518A8DCD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1AFAD0-C416-4C63-B30D-6B2B3E77FC6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pic>
        <p:nvPicPr>
          <p:cNvPr id="5" name="Picture 4">
            <a:extLst>
              <a:ext uri="{FF2B5EF4-FFF2-40B4-BE49-F238E27FC236}">
                <a16:creationId xmlns:a16="http://schemas.microsoft.com/office/drawing/2014/main" id="{8B7F46B4-9CFD-4F33-B189-4E61A849CA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3397722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7E0CB-5DD9-4298-A989-D767401EF8D7}"/>
              </a:ext>
            </a:extLst>
          </p:cNvPr>
          <p:cNvSpPr>
            <a:spLocks noGrp="1"/>
          </p:cNvSpPr>
          <p:nvPr>
            <p:ph type="title"/>
          </p:nvPr>
        </p:nvSpPr>
        <p:spPr>
          <a:xfrm>
            <a:off x="457200" y="756278"/>
            <a:ext cx="8229600" cy="1066800"/>
          </a:xfrm>
        </p:spPr>
        <p:txBody>
          <a:bodyPr/>
          <a:lstStyle/>
          <a:p>
            <a:pPr algn="ctr"/>
            <a:r>
              <a:rPr lang="en-US" dirty="0"/>
              <a:t>Last Will and Testament </a:t>
            </a:r>
          </a:p>
        </p:txBody>
      </p:sp>
      <p:sp>
        <p:nvSpPr>
          <p:cNvPr id="3" name="Content Placeholder 2">
            <a:extLst>
              <a:ext uri="{FF2B5EF4-FFF2-40B4-BE49-F238E27FC236}">
                <a16:creationId xmlns:a16="http://schemas.microsoft.com/office/drawing/2014/main" id="{4ECE565F-2CE7-471F-8220-C34DAA60595B}"/>
              </a:ext>
            </a:extLst>
          </p:cNvPr>
          <p:cNvSpPr>
            <a:spLocks noGrp="1"/>
          </p:cNvSpPr>
          <p:nvPr>
            <p:ph idx="1"/>
          </p:nvPr>
        </p:nvSpPr>
        <p:spPr>
          <a:xfrm>
            <a:off x="457200" y="1823078"/>
            <a:ext cx="8229600" cy="4577722"/>
          </a:xfrm>
        </p:spPr>
        <p:txBody>
          <a:bodyPr>
            <a:normAutofit fontScale="77500" lnSpcReduction="20000"/>
          </a:bodyPr>
          <a:lstStyle/>
          <a:p>
            <a:r>
              <a:rPr lang="en-US" dirty="0">
                <a:ea typeface="Abadi MT Condensed Extra Bold" charset="0"/>
                <a:cs typeface="Abadi MT Condensed Extra Bold" charset="0"/>
              </a:rPr>
              <a:t>What must the will include?</a:t>
            </a:r>
          </a:p>
          <a:p>
            <a:pPr lvl="1"/>
            <a:r>
              <a:rPr lang="en-US" sz="2400" dirty="0">
                <a:ea typeface="Abadi MT Condensed Extra Bold" charset="0"/>
                <a:cs typeface="Abadi MT Condensed Extra Bold" charset="0"/>
              </a:rPr>
              <a:t>Named Beneficiaries</a:t>
            </a:r>
            <a:endParaRPr lang="en-US" sz="2200" dirty="0">
              <a:ea typeface="Abadi MT Condensed Extra Bold" charset="0"/>
              <a:cs typeface="Abadi MT Condensed Extra Bold" charset="0"/>
            </a:endParaRPr>
          </a:p>
          <a:p>
            <a:pPr lvl="2"/>
            <a:r>
              <a:rPr lang="en-US" sz="1800" dirty="0">
                <a:ea typeface="Abadi MT Condensed Extra Bold" charset="0"/>
                <a:cs typeface="Abadi MT Condensed Extra Bold" charset="0"/>
              </a:rPr>
              <a:t>People</a:t>
            </a:r>
          </a:p>
          <a:p>
            <a:pPr lvl="2"/>
            <a:r>
              <a:rPr lang="en-US" sz="1800" dirty="0">
                <a:ea typeface="Abadi MT Condensed Extra Bold" charset="0"/>
                <a:cs typeface="Abadi MT Condensed Extra Bold" charset="0"/>
              </a:rPr>
              <a:t>Entities (Charities, etc.)</a:t>
            </a:r>
          </a:p>
          <a:p>
            <a:pPr lvl="2"/>
            <a:r>
              <a:rPr lang="en-US" sz="1800" dirty="0">
                <a:ea typeface="Abadi MT Condensed Extra Bold" charset="0"/>
                <a:cs typeface="Abadi MT Condensed Extra Bold" charset="0"/>
              </a:rPr>
              <a:t>Pets</a:t>
            </a:r>
          </a:p>
          <a:p>
            <a:pPr lvl="1"/>
            <a:r>
              <a:rPr lang="en-US" sz="2400" dirty="0">
                <a:ea typeface="Abadi MT Condensed Extra Bold" charset="0"/>
                <a:cs typeface="Abadi MT Condensed Extra Bold" charset="0"/>
              </a:rPr>
              <a:t>What the beneficiaries receive </a:t>
            </a:r>
          </a:p>
          <a:p>
            <a:pPr lvl="2"/>
            <a:r>
              <a:rPr lang="en-US" sz="1800" dirty="0">
                <a:ea typeface="Abadi MT Condensed Extra Bold" charset="0"/>
                <a:cs typeface="Abadi MT Condensed Extra Bold" charset="0"/>
              </a:rPr>
              <a:t>Tangible personal property </a:t>
            </a:r>
          </a:p>
          <a:p>
            <a:pPr lvl="2"/>
            <a:r>
              <a:rPr lang="en-US" sz="1800" dirty="0">
                <a:ea typeface="Abadi MT Condensed Extra Bold" charset="0"/>
                <a:cs typeface="Abadi MT Condensed Extra Bold" charset="0"/>
              </a:rPr>
              <a:t>Specific bequests </a:t>
            </a:r>
          </a:p>
          <a:p>
            <a:pPr lvl="2"/>
            <a:r>
              <a:rPr lang="en-US" sz="1800" dirty="0">
                <a:ea typeface="Abadi MT Condensed Extra Bold" charset="0"/>
                <a:cs typeface="Abadi MT Condensed Extra Bold" charset="0"/>
              </a:rPr>
              <a:t>Real property </a:t>
            </a:r>
          </a:p>
          <a:p>
            <a:pPr lvl="2"/>
            <a:r>
              <a:rPr lang="en-US" sz="1800" dirty="0">
                <a:ea typeface="Abadi MT Condensed Extra Bold" charset="0"/>
                <a:cs typeface="Abadi MT Condensed Extra Bold" charset="0"/>
              </a:rPr>
              <a:t>Residuary Estate </a:t>
            </a:r>
          </a:p>
          <a:p>
            <a:pPr lvl="1"/>
            <a:r>
              <a:rPr lang="en-US" sz="2400" dirty="0">
                <a:ea typeface="Abadi MT Condensed Extra Bold" charset="0"/>
                <a:cs typeface="Abadi MT Condensed Extra Bold" charset="0"/>
              </a:rPr>
              <a:t>Names of Fiduciaries</a:t>
            </a:r>
          </a:p>
          <a:p>
            <a:pPr lvl="2"/>
            <a:r>
              <a:rPr lang="en-US" sz="1800" dirty="0">
                <a:ea typeface="Abadi MT Condensed Extra Bold" charset="0"/>
                <a:cs typeface="Abadi MT Condensed Extra Bold" charset="0"/>
              </a:rPr>
              <a:t>Executor(s)</a:t>
            </a:r>
          </a:p>
          <a:p>
            <a:pPr lvl="2"/>
            <a:r>
              <a:rPr lang="en-US" sz="1800" dirty="0">
                <a:ea typeface="Abadi MT Condensed Extra Bold" charset="0"/>
                <a:cs typeface="Abadi MT Condensed Extra Bold" charset="0"/>
              </a:rPr>
              <a:t>Trustee(s) [if any]</a:t>
            </a:r>
          </a:p>
          <a:p>
            <a:pPr lvl="1"/>
            <a:r>
              <a:rPr lang="en-US" sz="2400" dirty="0">
                <a:ea typeface="Abadi MT Condensed Extra Bold" charset="0"/>
                <a:cs typeface="Abadi MT Condensed Extra Bold" charset="0"/>
              </a:rPr>
              <a:t>Other</a:t>
            </a:r>
            <a:r>
              <a:rPr lang="en-US" sz="2000" dirty="0">
                <a:ea typeface="Abadi MT Condensed Extra Bold" charset="0"/>
                <a:cs typeface="Abadi MT Condensed Extra Bold" charset="0"/>
              </a:rPr>
              <a:t> Instructions</a:t>
            </a:r>
          </a:p>
          <a:p>
            <a:pPr lvl="2"/>
            <a:r>
              <a:rPr lang="en-US" sz="1800" dirty="0">
                <a:ea typeface="Abadi MT Condensed Extra Bold" charset="0"/>
                <a:cs typeface="Abadi MT Condensed Extra Bold" charset="0"/>
              </a:rPr>
              <a:t>Guardians of minor children </a:t>
            </a:r>
          </a:p>
          <a:p>
            <a:pPr lvl="2"/>
            <a:r>
              <a:rPr lang="en-US" sz="1800" dirty="0">
                <a:ea typeface="Abadi MT Condensed Extra Bold" charset="0"/>
                <a:cs typeface="Abadi MT Condensed Extra Bold" charset="0"/>
              </a:rPr>
              <a:t>Tax implications and considerations </a:t>
            </a:r>
          </a:p>
          <a:p>
            <a:pPr lvl="2"/>
            <a:r>
              <a:rPr lang="en-US" sz="1800" dirty="0">
                <a:ea typeface="Abadi MT Condensed Extra Bold" charset="0"/>
                <a:cs typeface="Abadi MT Condensed Extra Bold" charset="0"/>
              </a:rPr>
              <a:t>Information regarding IRAs</a:t>
            </a:r>
          </a:p>
          <a:p>
            <a:pPr lvl="2"/>
            <a:r>
              <a:rPr lang="en-US" sz="1800" dirty="0">
                <a:ea typeface="Abadi MT Condensed Extra Bold" charset="0"/>
                <a:cs typeface="Abadi MT Condensed Extra Bold" charset="0"/>
              </a:rPr>
              <a:t>No Contest Clauses</a:t>
            </a:r>
          </a:p>
          <a:p>
            <a:pPr lvl="2"/>
            <a:r>
              <a:rPr lang="en-US" sz="1800" dirty="0">
                <a:ea typeface="Abadi MT Condensed Extra Bold" charset="0"/>
                <a:cs typeface="Abadi MT Condensed Extra Bold" charset="0"/>
              </a:rPr>
              <a:t>Simultaneous death clauses</a:t>
            </a:r>
          </a:p>
          <a:p>
            <a:pPr marL="704088" lvl="2" indent="0">
              <a:buNone/>
            </a:pPr>
            <a:endParaRPr lang="en-US" sz="1800" dirty="0">
              <a:ea typeface="Abadi MT Condensed Extra Bold" charset="0"/>
              <a:cs typeface="Abadi MT Condensed Extra Bold" charset="0"/>
            </a:endParaRPr>
          </a:p>
        </p:txBody>
      </p:sp>
      <p:sp>
        <p:nvSpPr>
          <p:cNvPr id="4" name="Slide Number Placeholder 3">
            <a:extLst>
              <a:ext uri="{FF2B5EF4-FFF2-40B4-BE49-F238E27FC236}">
                <a16:creationId xmlns:a16="http://schemas.microsoft.com/office/drawing/2014/main" id="{8953D873-0AA2-DF41-92DE-4105F171689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1AFAD0-C416-4C63-B30D-6B2B3E77FC6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pic>
        <p:nvPicPr>
          <p:cNvPr id="5" name="Picture 4">
            <a:extLst>
              <a:ext uri="{FF2B5EF4-FFF2-40B4-BE49-F238E27FC236}">
                <a16:creationId xmlns:a16="http://schemas.microsoft.com/office/drawing/2014/main" id="{4187EB92-411F-4E52-AEDE-FB48BEB39F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3195954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0A4B5-3D77-4B69-8BE5-F6914595863D}"/>
              </a:ext>
            </a:extLst>
          </p:cNvPr>
          <p:cNvSpPr>
            <a:spLocks noGrp="1"/>
          </p:cNvSpPr>
          <p:nvPr>
            <p:ph type="title"/>
          </p:nvPr>
        </p:nvSpPr>
        <p:spPr/>
        <p:txBody>
          <a:bodyPr>
            <a:normAutofit fontScale="90000"/>
          </a:bodyPr>
          <a:lstStyle/>
          <a:p>
            <a:pPr algn="ctr"/>
            <a:r>
              <a:rPr lang="en-US" dirty="0"/>
              <a:t>What happens if you pass away without a Will? </a:t>
            </a:r>
          </a:p>
        </p:txBody>
      </p:sp>
      <p:sp>
        <p:nvSpPr>
          <p:cNvPr id="3" name="Content Placeholder 2">
            <a:extLst>
              <a:ext uri="{FF2B5EF4-FFF2-40B4-BE49-F238E27FC236}">
                <a16:creationId xmlns:a16="http://schemas.microsoft.com/office/drawing/2014/main" id="{89704E93-B970-4109-A772-E1F30A8C22E2}"/>
              </a:ext>
            </a:extLst>
          </p:cNvPr>
          <p:cNvSpPr>
            <a:spLocks noGrp="1"/>
          </p:cNvSpPr>
          <p:nvPr>
            <p:ph idx="1"/>
          </p:nvPr>
        </p:nvSpPr>
        <p:spPr/>
        <p:txBody>
          <a:bodyPr>
            <a:normAutofit fontScale="92500" lnSpcReduction="20000"/>
          </a:bodyPr>
          <a:lstStyle/>
          <a:p>
            <a:r>
              <a:rPr lang="en-US" dirty="0"/>
              <a:t>When someone passes away without a Will and has assets titled to their name alone, an Administration Proceeding needs to be commenced in the Surrogate’s Court of the County where the decedent was domiciled. </a:t>
            </a:r>
          </a:p>
          <a:p>
            <a:r>
              <a:rPr lang="en-US" dirty="0"/>
              <a:t>SCPA 1001 provides a hierarchy of individuals who may obtain Letters of Administration from the Court </a:t>
            </a:r>
          </a:p>
          <a:p>
            <a:r>
              <a:rPr lang="en-US" dirty="0"/>
              <a:t>EPTL 4-1.1 provides for distribution of an intestate decedent’s property </a:t>
            </a:r>
          </a:p>
          <a:p>
            <a:r>
              <a:rPr lang="en-US" dirty="0"/>
              <a:t>Not having a will forfeits your right to state who you want to control your estate and who receives your money.  Instead, the “intestacy laws” decide for you.</a:t>
            </a:r>
          </a:p>
        </p:txBody>
      </p:sp>
    </p:spTree>
    <p:extLst>
      <p:ext uri="{BB962C8B-B14F-4D97-AF65-F5344CB8AC3E}">
        <p14:creationId xmlns:p14="http://schemas.microsoft.com/office/powerpoint/2010/main" val="7279808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53D1C-BC6C-46F3-BF73-D86CF28B29AD}"/>
              </a:ext>
            </a:extLst>
          </p:cNvPr>
          <p:cNvSpPr>
            <a:spLocks noGrp="1"/>
          </p:cNvSpPr>
          <p:nvPr>
            <p:ph type="title"/>
          </p:nvPr>
        </p:nvSpPr>
        <p:spPr>
          <a:xfrm>
            <a:off x="457200" y="609600"/>
            <a:ext cx="8229600" cy="1066800"/>
          </a:xfrm>
        </p:spPr>
        <p:txBody>
          <a:bodyPr>
            <a:normAutofit fontScale="90000"/>
          </a:bodyPr>
          <a:lstStyle/>
          <a:p>
            <a:pPr algn="ctr"/>
            <a:r>
              <a:rPr lang="en-US" dirty="0"/>
              <a:t>Revocable Living Trusts and Probate Avoidance </a:t>
            </a:r>
          </a:p>
        </p:txBody>
      </p:sp>
      <p:sp>
        <p:nvSpPr>
          <p:cNvPr id="3" name="Content Placeholder 2">
            <a:extLst>
              <a:ext uri="{FF2B5EF4-FFF2-40B4-BE49-F238E27FC236}">
                <a16:creationId xmlns:a16="http://schemas.microsoft.com/office/drawing/2014/main" id="{6C19AEFE-E0EE-47A9-9AC7-7B7A6EA0B7FD}"/>
              </a:ext>
            </a:extLst>
          </p:cNvPr>
          <p:cNvSpPr>
            <a:spLocks noGrp="1"/>
          </p:cNvSpPr>
          <p:nvPr>
            <p:ph idx="1"/>
          </p:nvPr>
        </p:nvSpPr>
        <p:spPr>
          <a:xfrm>
            <a:off x="457200" y="1752600"/>
            <a:ext cx="8229600" cy="4821936"/>
          </a:xfrm>
        </p:spPr>
        <p:txBody>
          <a:bodyPr>
            <a:normAutofit fontScale="85000" lnSpcReduction="20000"/>
          </a:bodyPr>
          <a:lstStyle/>
          <a:p>
            <a:r>
              <a:rPr lang="en-US" dirty="0"/>
              <a:t>A </a:t>
            </a:r>
            <a:r>
              <a:rPr lang="en-US" b="1" dirty="0"/>
              <a:t>Revocable Living Trust </a:t>
            </a:r>
            <a:r>
              <a:rPr lang="en-US" dirty="0"/>
              <a:t>is a trust made while the person establishing the trust (the Grantor) is still alive for their benefit during their life. </a:t>
            </a:r>
          </a:p>
          <a:p>
            <a:r>
              <a:rPr lang="en-US" dirty="0"/>
              <a:t>Most commonly used to:</a:t>
            </a:r>
          </a:p>
          <a:p>
            <a:pPr lvl="1"/>
            <a:r>
              <a:rPr lang="en-US" dirty="0"/>
              <a:t>Avoid probate</a:t>
            </a:r>
          </a:p>
          <a:p>
            <a:pPr lvl="1"/>
            <a:r>
              <a:rPr lang="en-US" dirty="0"/>
              <a:t>Quickly transfer assets to a beneficiary</a:t>
            </a:r>
          </a:p>
          <a:p>
            <a:r>
              <a:rPr lang="en-US" dirty="0"/>
              <a:t>A</a:t>
            </a:r>
            <a:r>
              <a:rPr lang="en-US" b="1" dirty="0"/>
              <a:t> Revocable Living Trust </a:t>
            </a:r>
            <a:r>
              <a:rPr lang="en-US" dirty="0"/>
              <a:t>allows you to make changes to the trust and continue to control and receive benefit from the assets held by the trust during your lifetime.  </a:t>
            </a:r>
          </a:p>
          <a:p>
            <a:r>
              <a:rPr lang="en-US" dirty="0"/>
              <a:t>A revocable trust directs how the trust assets are distributed to your beneficiaries after your death. </a:t>
            </a:r>
          </a:p>
          <a:p>
            <a:r>
              <a:rPr lang="en-US" dirty="0"/>
              <a:t>Assets held in a trust are “non-probate” assets and may avoid an estate administration or probate proceeding after death of the Grantor. </a:t>
            </a:r>
          </a:p>
        </p:txBody>
      </p:sp>
      <p:sp>
        <p:nvSpPr>
          <p:cNvPr id="4" name="Slide Number Placeholder 3">
            <a:extLst>
              <a:ext uri="{FF2B5EF4-FFF2-40B4-BE49-F238E27FC236}">
                <a16:creationId xmlns:a16="http://schemas.microsoft.com/office/drawing/2014/main" id="{5890D319-B2B8-944F-8078-813C658776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1AFAD0-C416-4C63-B30D-6B2B3E77FC6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pic>
        <p:nvPicPr>
          <p:cNvPr id="5" name="Picture 4">
            <a:extLst>
              <a:ext uri="{FF2B5EF4-FFF2-40B4-BE49-F238E27FC236}">
                <a16:creationId xmlns:a16="http://schemas.microsoft.com/office/drawing/2014/main" id="{D71DFFE4-ED3E-4548-8836-205BB62BCA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14988921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499D2-57BD-4D0B-9436-2048CB0928B4}"/>
              </a:ext>
            </a:extLst>
          </p:cNvPr>
          <p:cNvSpPr>
            <a:spLocks noGrp="1"/>
          </p:cNvSpPr>
          <p:nvPr>
            <p:ph type="title"/>
          </p:nvPr>
        </p:nvSpPr>
        <p:spPr/>
        <p:txBody>
          <a:bodyPr>
            <a:normAutofit fontScale="90000"/>
          </a:bodyPr>
          <a:lstStyle/>
          <a:p>
            <a:pPr algn="ctr"/>
            <a:r>
              <a:rPr lang="en-US" dirty="0"/>
              <a:t>Irrevocable Medicaid Asset Protection Trust </a:t>
            </a:r>
          </a:p>
        </p:txBody>
      </p:sp>
      <p:sp>
        <p:nvSpPr>
          <p:cNvPr id="3" name="Content Placeholder 2">
            <a:extLst>
              <a:ext uri="{FF2B5EF4-FFF2-40B4-BE49-F238E27FC236}">
                <a16:creationId xmlns:a16="http://schemas.microsoft.com/office/drawing/2014/main" id="{40E840D0-7C4A-468F-8E29-FC2952DBB134}"/>
              </a:ext>
            </a:extLst>
          </p:cNvPr>
          <p:cNvSpPr>
            <a:spLocks noGrp="1"/>
          </p:cNvSpPr>
          <p:nvPr>
            <p:ph idx="1"/>
          </p:nvPr>
        </p:nvSpPr>
        <p:spPr/>
        <p:txBody>
          <a:bodyPr>
            <a:normAutofit fontScale="77500" lnSpcReduction="20000"/>
          </a:bodyPr>
          <a:lstStyle/>
          <a:p>
            <a:r>
              <a:rPr lang="en-US" dirty="0"/>
              <a:t>Benefits: </a:t>
            </a:r>
          </a:p>
          <a:p>
            <a:pPr lvl="1"/>
            <a:r>
              <a:rPr lang="en-US" dirty="0"/>
              <a:t>5 years after transfer occurs property and assets are protected for Nursing Home Medicaid eligibility purposes </a:t>
            </a:r>
          </a:p>
          <a:p>
            <a:pPr lvl="1"/>
            <a:r>
              <a:rPr lang="en-US" dirty="0"/>
              <a:t>2 and ½ years after transfer occurs property and assets are protected for Home Care Medicaid eligibility purposes (once penalty period for Home Care Medicaid Applications is implemented) </a:t>
            </a:r>
          </a:p>
          <a:p>
            <a:pPr lvl="1"/>
            <a:r>
              <a:rPr lang="en-US" dirty="0"/>
              <a:t>The transfer allows the transferee to receive the premises with a stepped up cost basis upon the death of the transferor, through the reservation of the life estate to the grantor</a:t>
            </a:r>
          </a:p>
          <a:p>
            <a:pPr lvl="1"/>
            <a:r>
              <a:rPr lang="en-US" dirty="0"/>
              <a:t>Allows property to be sold during transferor’s lifetime without income tax consequences </a:t>
            </a:r>
          </a:p>
          <a:p>
            <a:pPr lvl="1"/>
            <a:r>
              <a:rPr lang="en-US" dirty="0"/>
              <a:t>The personal residence exclusion of $250,000 if single, or $500,000 if married, is still available </a:t>
            </a:r>
          </a:p>
          <a:p>
            <a:endParaRPr lang="en-US" dirty="0"/>
          </a:p>
        </p:txBody>
      </p:sp>
      <p:pic>
        <p:nvPicPr>
          <p:cNvPr id="4" name="Picture 3">
            <a:extLst>
              <a:ext uri="{FF2B5EF4-FFF2-40B4-BE49-F238E27FC236}">
                <a16:creationId xmlns:a16="http://schemas.microsoft.com/office/drawing/2014/main" id="{6B6D0133-138C-42EB-9E3E-531052A1B8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31601288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A1575-F403-4259-BC66-15D0361FCFA9}"/>
              </a:ext>
            </a:extLst>
          </p:cNvPr>
          <p:cNvSpPr>
            <a:spLocks noGrp="1"/>
          </p:cNvSpPr>
          <p:nvPr>
            <p:ph type="title"/>
          </p:nvPr>
        </p:nvSpPr>
        <p:spPr/>
        <p:txBody>
          <a:bodyPr/>
          <a:lstStyle/>
          <a:p>
            <a:r>
              <a:rPr lang="en-US" dirty="0"/>
              <a:t>Medicaid Asset Protection Trusts </a:t>
            </a:r>
          </a:p>
        </p:txBody>
      </p:sp>
      <p:sp>
        <p:nvSpPr>
          <p:cNvPr id="3" name="Content Placeholder 2">
            <a:extLst>
              <a:ext uri="{FF2B5EF4-FFF2-40B4-BE49-F238E27FC236}">
                <a16:creationId xmlns:a16="http://schemas.microsoft.com/office/drawing/2014/main" id="{7ACE8413-6850-4195-A45E-9E7CB3838BB8}"/>
              </a:ext>
            </a:extLst>
          </p:cNvPr>
          <p:cNvSpPr>
            <a:spLocks noGrp="1"/>
          </p:cNvSpPr>
          <p:nvPr>
            <p:ph idx="1"/>
          </p:nvPr>
        </p:nvSpPr>
        <p:spPr/>
        <p:txBody>
          <a:bodyPr/>
          <a:lstStyle/>
          <a:p>
            <a:r>
              <a:rPr lang="en-US" dirty="0"/>
              <a:t>Detriments </a:t>
            </a:r>
          </a:p>
          <a:p>
            <a:pPr lvl="1"/>
            <a:r>
              <a:rPr lang="en-US" dirty="0"/>
              <a:t>The transfer is a taxable gift of a future interest</a:t>
            </a:r>
          </a:p>
          <a:p>
            <a:pPr lvl="1"/>
            <a:r>
              <a:rPr lang="en-US" dirty="0"/>
              <a:t>No annual exclusion is available </a:t>
            </a:r>
          </a:p>
          <a:p>
            <a:pPr lvl="1"/>
            <a:r>
              <a:rPr lang="en-US" dirty="0"/>
              <a:t>If a limited power of appointment is retained, the gift to the trust is incomplete </a:t>
            </a:r>
          </a:p>
          <a:p>
            <a:pPr lvl="1"/>
            <a:r>
              <a:rPr lang="en-US" dirty="0"/>
              <a:t>The assets are still includible in the Grantor’s taxable estate </a:t>
            </a:r>
          </a:p>
          <a:p>
            <a:pPr lvl="1"/>
            <a:r>
              <a:rPr lang="en-US" dirty="0"/>
              <a:t>Planning should be considered early- when one is healthy and not likely to need long term care at home or in nursing home. </a:t>
            </a:r>
          </a:p>
          <a:p>
            <a:endParaRPr lang="en-US" dirty="0"/>
          </a:p>
        </p:txBody>
      </p:sp>
      <p:pic>
        <p:nvPicPr>
          <p:cNvPr id="4" name="Picture 3">
            <a:extLst>
              <a:ext uri="{FF2B5EF4-FFF2-40B4-BE49-F238E27FC236}">
                <a16:creationId xmlns:a16="http://schemas.microsoft.com/office/drawing/2014/main" id="{935CB03B-88FC-4212-8357-66678EDCBE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42853841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58F-8509-4E10-BE3B-87B902693982}"/>
              </a:ext>
            </a:extLst>
          </p:cNvPr>
          <p:cNvSpPr>
            <a:spLocks noGrp="1"/>
          </p:cNvSpPr>
          <p:nvPr>
            <p:ph type="title"/>
          </p:nvPr>
        </p:nvSpPr>
        <p:spPr>
          <a:xfrm>
            <a:off x="306729" y="325166"/>
            <a:ext cx="8229600" cy="1066800"/>
          </a:xfrm>
        </p:spPr>
        <p:txBody>
          <a:bodyPr/>
          <a:lstStyle/>
          <a:p>
            <a:r>
              <a:rPr lang="en-US" dirty="0"/>
              <a:t>Key Takeaways:</a:t>
            </a:r>
          </a:p>
        </p:txBody>
      </p:sp>
      <p:sp>
        <p:nvSpPr>
          <p:cNvPr id="3" name="Content Placeholder 2">
            <a:extLst>
              <a:ext uri="{FF2B5EF4-FFF2-40B4-BE49-F238E27FC236}">
                <a16:creationId xmlns:a16="http://schemas.microsoft.com/office/drawing/2014/main" id="{167ABD8E-B148-4B24-B304-985FAD7C7ADA}"/>
              </a:ext>
            </a:extLst>
          </p:cNvPr>
          <p:cNvSpPr>
            <a:spLocks noGrp="1"/>
          </p:cNvSpPr>
          <p:nvPr>
            <p:ph idx="1"/>
          </p:nvPr>
        </p:nvSpPr>
        <p:spPr>
          <a:xfrm>
            <a:off x="214131" y="1586657"/>
            <a:ext cx="8432158" cy="4825717"/>
          </a:xfrm>
        </p:spPr>
        <p:txBody>
          <a:bodyPr vert="horz" anchor="t">
            <a:normAutofit fontScale="70000" lnSpcReduction="20000"/>
          </a:bodyPr>
          <a:lstStyle/>
          <a:p>
            <a:pPr indent="-255905"/>
            <a:r>
              <a:rPr lang="en-US" dirty="0">
                <a:ea typeface="+mn-lt"/>
                <a:cs typeface="+mn-lt"/>
              </a:rPr>
              <a:t>Medicaid / Medicaid planning and/or Long Term Care Insurance </a:t>
            </a:r>
            <a:br>
              <a:rPr lang="en-US" dirty="0">
                <a:ea typeface="+mn-lt"/>
                <a:cs typeface="+mn-lt"/>
              </a:rPr>
            </a:br>
            <a:r>
              <a:rPr lang="en-US" dirty="0">
                <a:ea typeface="+mn-lt"/>
                <a:cs typeface="+mn-lt"/>
              </a:rPr>
              <a:t>can help protect one’s life savings from the cost of long term care</a:t>
            </a:r>
          </a:p>
          <a:p>
            <a:pPr marL="109855" indent="0">
              <a:buNone/>
            </a:pPr>
            <a:endParaRPr lang="en-US" dirty="0">
              <a:ea typeface="+mn-lt"/>
              <a:cs typeface="+mn-lt"/>
            </a:endParaRPr>
          </a:p>
          <a:p>
            <a:pPr indent="-255905"/>
            <a:r>
              <a:rPr lang="en-US" dirty="0">
                <a:ea typeface="+mn-lt"/>
                <a:cs typeface="+mn-lt"/>
              </a:rPr>
              <a:t>Health Care Proxies, HIPAA forms, Living Wills, and a well-drafted Durable Power of Attorney with broad gifting power are important documents that all individuals should have in place.</a:t>
            </a:r>
          </a:p>
          <a:p>
            <a:pPr marL="109855" indent="0">
              <a:buNone/>
            </a:pPr>
            <a:endParaRPr lang="en-US" dirty="0">
              <a:ea typeface="+mn-lt"/>
              <a:cs typeface="+mn-lt"/>
            </a:endParaRPr>
          </a:p>
          <a:p>
            <a:r>
              <a:rPr lang="en-US" dirty="0">
                <a:ea typeface="+mn-lt"/>
                <a:cs typeface="+mn-lt"/>
              </a:rPr>
              <a:t>A valid properly executed Last Will and Testament allows one to </a:t>
            </a:r>
            <a:r>
              <a:rPr lang="en-US" dirty="0"/>
              <a:t>control their estate and who receives their money when they pass away; otherwise the State’s “intestacy laws” will decide.</a:t>
            </a:r>
          </a:p>
          <a:p>
            <a:pPr marL="109728" indent="0">
              <a:buNone/>
            </a:pPr>
            <a:endParaRPr lang="en-US" dirty="0"/>
          </a:p>
          <a:p>
            <a:r>
              <a:rPr lang="en-US" dirty="0">
                <a:ea typeface="+mn-lt"/>
                <a:cs typeface="+mn-lt"/>
              </a:rPr>
              <a:t>Revocable Trusts and Irrevocable Trusts allow one to avoid </a:t>
            </a:r>
            <a:r>
              <a:rPr lang="en-US" dirty="0"/>
              <a:t>probate </a:t>
            </a:r>
            <a:br>
              <a:rPr lang="en-US" dirty="0"/>
            </a:br>
            <a:r>
              <a:rPr lang="en-US" dirty="0"/>
              <a:t>and to quickly (and privately) transfer assets to beneficiaries.</a:t>
            </a:r>
          </a:p>
          <a:p>
            <a:pPr marL="109728" indent="0">
              <a:buNone/>
            </a:pPr>
            <a:endParaRPr lang="en-US" dirty="0"/>
          </a:p>
          <a:p>
            <a:r>
              <a:rPr lang="en-US" dirty="0">
                <a:ea typeface="+mn-lt"/>
                <a:cs typeface="+mn-lt"/>
              </a:rPr>
              <a:t>Irrevocable Medicaid Asset Protection Trusts are also important tools for Medicaid planning and estate tax planning.</a:t>
            </a:r>
          </a:p>
          <a:p>
            <a:pPr marL="109855" indent="0">
              <a:buNone/>
            </a:pPr>
            <a:endParaRPr lang="en-US" dirty="0">
              <a:ea typeface="+mn-lt"/>
              <a:cs typeface="+mn-lt"/>
            </a:endParaRPr>
          </a:p>
          <a:p>
            <a:pPr marL="109855" indent="0">
              <a:buNone/>
            </a:pPr>
            <a:endParaRPr lang="en-US" dirty="0">
              <a:ea typeface="+mn-lt"/>
              <a:cs typeface="+mn-lt"/>
            </a:endParaRPr>
          </a:p>
          <a:p>
            <a:pPr indent="-255905"/>
            <a:endParaRPr lang="en-US" dirty="0"/>
          </a:p>
        </p:txBody>
      </p:sp>
      <p:pic>
        <p:nvPicPr>
          <p:cNvPr id="4" name="Picture 3">
            <a:extLst>
              <a:ext uri="{FF2B5EF4-FFF2-40B4-BE49-F238E27FC236}">
                <a16:creationId xmlns:a16="http://schemas.microsoft.com/office/drawing/2014/main" id="{825F0C34-5423-4445-9C6A-A2C692B746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38206171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		</a:t>
            </a:r>
          </a:p>
        </p:txBody>
      </p:sp>
      <p:sp>
        <p:nvSpPr>
          <p:cNvPr id="3" name="Content Placeholder 2"/>
          <p:cNvSpPr>
            <a:spLocks noGrp="1"/>
          </p:cNvSpPr>
          <p:nvPr>
            <p:ph idx="1"/>
          </p:nvPr>
        </p:nvSpPr>
        <p:spPr/>
        <p:txBody>
          <a:bodyPr>
            <a:normAutofit fontScale="92500" lnSpcReduction="20000"/>
          </a:bodyPr>
          <a:lstStyle/>
          <a:p>
            <a:r>
              <a:rPr lang="en-US" dirty="0"/>
              <a:t>Anthony J. Enea, Esq. </a:t>
            </a:r>
          </a:p>
          <a:p>
            <a:pPr lvl="1"/>
            <a:r>
              <a:rPr lang="en-US" dirty="0">
                <a:hlinkClick r:id="rId2"/>
              </a:rPr>
              <a:t>a.enea@esslawfirm.com</a:t>
            </a:r>
            <a:endParaRPr lang="en-US" dirty="0"/>
          </a:p>
          <a:p>
            <a:r>
              <a:rPr lang="en-US" dirty="0"/>
              <a:t>Lauren C. Enea, Esq. </a:t>
            </a:r>
          </a:p>
          <a:p>
            <a:pPr lvl="1"/>
            <a:r>
              <a:rPr lang="en-US" dirty="0" err="1">
                <a:hlinkClick r:id="rId3"/>
              </a:rPr>
              <a:t>l.</a:t>
            </a:r>
            <a:r>
              <a:rPr lang="en-US" err="1">
                <a:hlinkClick r:id="rId3"/>
              </a:rPr>
              <a:t>enea</a:t>
            </a:r>
            <a:r>
              <a:rPr lang="en-US">
                <a:hlinkClick r:id="rId3"/>
              </a:rPr>
              <a:t>@esslawfirm.com</a:t>
            </a:r>
            <a:r>
              <a:rPr lang="en-US"/>
              <a:t> </a:t>
            </a:r>
            <a:endParaRPr lang="en-US" dirty="0"/>
          </a:p>
          <a:p>
            <a:r>
              <a:rPr lang="en-US" dirty="0"/>
              <a:t>Enea, Scanlan &amp; Sirignano, LLP </a:t>
            </a:r>
          </a:p>
          <a:p>
            <a:pPr marL="109728" indent="0">
              <a:buNone/>
            </a:pPr>
            <a:r>
              <a:rPr lang="en-US" dirty="0"/>
              <a:t>   245 Main Street, White Plains New York 10601</a:t>
            </a:r>
          </a:p>
          <a:p>
            <a:r>
              <a:rPr lang="en-US" dirty="0"/>
              <a:t>(914) 948-1500; </a:t>
            </a:r>
            <a:r>
              <a:rPr lang="en-US" dirty="0">
                <a:hlinkClick r:id="rId4"/>
              </a:rPr>
              <a:t>www.esslawfirm.com</a:t>
            </a:r>
            <a:endParaRPr lang="en-US" dirty="0"/>
          </a:p>
          <a:p>
            <a:r>
              <a:rPr lang="en-US" dirty="0">
                <a:hlinkClick r:id="rId5"/>
              </a:rPr>
              <a:t>https://www.facebook.com/EneaScanlanSirignanoLLP/?ref=hl</a:t>
            </a:r>
            <a:endParaRPr lang="en-US" dirty="0"/>
          </a:p>
          <a:p>
            <a:r>
              <a:rPr lang="en-US" dirty="0"/>
              <a:t>Listen to our podcast at: </a:t>
            </a:r>
            <a:r>
              <a:rPr lang="en-US" dirty="0">
                <a:hlinkClick r:id="rId6"/>
              </a:rPr>
              <a:t>https://www.esslawfirm.com/talking-seniors-podcast/</a:t>
            </a:r>
            <a:r>
              <a:rPr lang="en-US" dirty="0"/>
              <a:t> </a:t>
            </a:r>
          </a:p>
          <a:p>
            <a:endParaRPr lang="en-US" dirty="0"/>
          </a:p>
          <a:p>
            <a:endParaRPr lang="en-US" dirty="0"/>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3093846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pPr algn="ctr"/>
            <a:r>
              <a:rPr lang="en-US"/>
              <a:t>How Can I Limit the Cost of my Care?</a:t>
            </a:r>
          </a:p>
        </p:txBody>
      </p:sp>
      <p:sp>
        <p:nvSpPr>
          <p:cNvPr id="7" name="Content Placeholder 6"/>
          <p:cNvSpPr>
            <a:spLocks noGrp="1"/>
          </p:cNvSpPr>
          <p:nvPr>
            <p:ph idx="1"/>
          </p:nvPr>
        </p:nvSpPr>
        <p:spPr>
          <a:xfrm>
            <a:off x="457200" y="1784743"/>
            <a:ext cx="8229600" cy="4325112"/>
          </a:xfrm>
        </p:spPr>
        <p:txBody>
          <a:bodyPr vert="horz" anchor="t">
            <a:normAutofit/>
          </a:bodyPr>
          <a:lstStyle/>
          <a:p>
            <a:pPr indent="-255905"/>
            <a:r>
              <a:rPr lang="en-US" dirty="0"/>
              <a:t>Medicaid Eligibility </a:t>
            </a:r>
          </a:p>
          <a:p>
            <a:pPr indent="-255905"/>
            <a:r>
              <a:rPr lang="en-US" dirty="0"/>
              <a:t>Long Term Care Insurance</a:t>
            </a:r>
          </a:p>
          <a:p>
            <a:pPr marL="971550" lvl="1" indent="-514350">
              <a:buAutoNum type="alphaLcParenBoth"/>
            </a:pPr>
            <a:r>
              <a:rPr lang="en-US" dirty="0"/>
              <a:t>State Certified Policies </a:t>
            </a:r>
          </a:p>
          <a:p>
            <a:pPr marL="971550" lvl="1" indent="-514350">
              <a:buAutoNum type="alphaLcParenBoth"/>
            </a:pPr>
            <a:r>
              <a:rPr lang="en-US" dirty="0"/>
              <a:t>Straight Long-Term Care Coverage</a:t>
            </a:r>
          </a:p>
          <a:p>
            <a:pPr marL="971550" lvl="1" indent="-514350">
              <a:buAutoNum type="alphaLcParenBoth"/>
            </a:pPr>
            <a:r>
              <a:rPr lang="en-US" dirty="0"/>
              <a:t>Hybrid Policies</a:t>
            </a:r>
          </a:p>
          <a:p>
            <a:pPr marL="621792" indent="-457200"/>
            <a:r>
              <a:rPr lang="en-US" dirty="0"/>
              <a:t>Advanced Long Term Care Planning </a:t>
            </a:r>
          </a:p>
          <a:p>
            <a:pPr marL="914400" lvl="1" indent="-457200"/>
            <a:r>
              <a:rPr lang="en-US" dirty="0"/>
              <a:t>Medicaid Asset Protection Trust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2855802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pPr algn="ctr"/>
            <a:r>
              <a:rPr lang="en-US" sz="2700"/>
              <a:t>Medicaid Eligibility</a:t>
            </a:r>
            <a:br>
              <a:rPr lang="en-US"/>
            </a:br>
            <a:r>
              <a:rPr lang="en-US"/>
              <a:t>Federal Requirements</a:t>
            </a:r>
          </a:p>
        </p:txBody>
      </p:sp>
      <p:sp>
        <p:nvSpPr>
          <p:cNvPr id="3" name="Content Placeholder 2"/>
          <p:cNvSpPr>
            <a:spLocks noGrp="1"/>
          </p:cNvSpPr>
          <p:nvPr>
            <p:ph idx="1"/>
          </p:nvPr>
        </p:nvSpPr>
        <p:spPr>
          <a:xfrm>
            <a:off x="457200" y="2048256"/>
            <a:ext cx="8229600" cy="4325112"/>
          </a:xfrm>
        </p:spPr>
        <p:txBody>
          <a:bodyPr/>
          <a:lstStyle/>
          <a:p>
            <a:r>
              <a:rPr lang="en-US"/>
              <a:t>Must be a US citizen or permanent lawful resident </a:t>
            </a:r>
          </a:p>
          <a:p>
            <a:r>
              <a:rPr lang="en-US"/>
              <a:t>Must be 65 or older or disabled as defined by state’s Medicaid provision </a:t>
            </a:r>
          </a:p>
          <a:p>
            <a:r>
              <a:rPr lang="en-US"/>
              <a:t>Must be a resident of the state and county where the application is filed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2477841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153400" cy="990600"/>
          </a:xfrm>
        </p:spPr>
        <p:txBody>
          <a:bodyPr>
            <a:normAutofit fontScale="90000"/>
          </a:bodyPr>
          <a:lstStyle/>
          <a:p>
            <a:pPr algn="ctr"/>
            <a:r>
              <a:rPr lang="en-US" sz="2700" dirty="0"/>
              <a:t>Medicaid Eligibility Example</a:t>
            </a:r>
            <a:br>
              <a:rPr lang="en-US" dirty="0"/>
            </a:br>
            <a:r>
              <a:rPr lang="en-US" sz="3800" dirty="0"/>
              <a:t>New York State Resource/Income Requirements 2022</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719559202"/>
              </p:ext>
            </p:extLst>
          </p:nvPr>
        </p:nvGraphicFramePr>
        <p:xfrm>
          <a:off x="533400" y="1905000"/>
          <a:ext cx="7924800" cy="3998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3014691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fontScale="90000"/>
          </a:bodyPr>
          <a:lstStyle/>
          <a:p>
            <a:pPr algn="ctr"/>
            <a:r>
              <a:rPr lang="en-US" sz="2700"/>
              <a:t>Medicaid Eligibility </a:t>
            </a:r>
            <a:br>
              <a:rPr lang="en-US"/>
            </a:br>
            <a:r>
              <a:rPr lang="en-US"/>
              <a:t>Spousal Refusal </a:t>
            </a:r>
          </a:p>
        </p:txBody>
      </p:sp>
      <p:sp>
        <p:nvSpPr>
          <p:cNvPr id="3" name="Content Placeholder 2"/>
          <p:cNvSpPr>
            <a:spLocks noGrp="1"/>
          </p:cNvSpPr>
          <p:nvPr>
            <p:ph idx="1"/>
          </p:nvPr>
        </p:nvSpPr>
        <p:spPr>
          <a:xfrm>
            <a:off x="457200" y="2022856"/>
            <a:ext cx="8229600" cy="4325112"/>
          </a:xfrm>
        </p:spPr>
        <p:txBody>
          <a:bodyPr vert="horz" anchor="t">
            <a:normAutofit/>
          </a:bodyPr>
          <a:lstStyle/>
          <a:p>
            <a:pPr indent="-255905"/>
            <a:r>
              <a:rPr lang="en-US"/>
              <a:t>Creates Medicaid eligibility in an individual needing Medicaid covered services, either in the community or institution</a:t>
            </a:r>
          </a:p>
          <a:p>
            <a:pPr indent="-255905"/>
            <a:r>
              <a:rPr lang="en-US"/>
              <a:t>Allows "community spouse" to retain resources and income above the levels ordinarily permitted to an unmarried individual without impacting eligibility of the spouse applying for Medicaid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412272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C95A5-29CD-45E4-9694-538B81A76B9D}"/>
              </a:ext>
            </a:extLst>
          </p:cNvPr>
          <p:cNvSpPr>
            <a:spLocks noGrp="1"/>
          </p:cNvSpPr>
          <p:nvPr>
            <p:ph type="title"/>
          </p:nvPr>
        </p:nvSpPr>
        <p:spPr/>
        <p:txBody>
          <a:bodyPr/>
          <a:lstStyle/>
          <a:p>
            <a:pPr algn="ctr"/>
            <a:r>
              <a:rPr lang="en-US"/>
              <a:t>Evaluations to receive care</a:t>
            </a:r>
          </a:p>
        </p:txBody>
      </p:sp>
      <p:sp>
        <p:nvSpPr>
          <p:cNvPr id="3" name="Content Placeholder 2">
            <a:extLst>
              <a:ext uri="{FF2B5EF4-FFF2-40B4-BE49-F238E27FC236}">
                <a16:creationId xmlns:a16="http://schemas.microsoft.com/office/drawing/2014/main" id="{267B75D2-45A7-4BE9-B751-5185E567C4E6}"/>
              </a:ext>
            </a:extLst>
          </p:cNvPr>
          <p:cNvSpPr>
            <a:spLocks noGrp="1"/>
          </p:cNvSpPr>
          <p:nvPr>
            <p:ph idx="1"/>
          </p:nvPr>
        </p:nvSpPr>
        <p:spPr/>
        <p:txBody>
          <a:bodyPr vert="horz" anchor="t">
            <a:normAutofit/>
          </a:bodyPr>
          <a:lstStyle/>
          <a:p>
            <a:pPr indent="-255905"/>
            <a:r>
              <a:rPr lang="en-US" dirty="0"/>
              <a:t>Effective </a:t>
            </a:r>
            <a:r>
              <a:rPr lang="en-US" u="sng" dirty="0"/>
              <a:t>May 16, 2022</a:t>
            </a:r>
            <a:r>
              <a:rPr lang="en-US" dirty="0"/>
              <a:t>, upon approval for financial eligibility, you must by evaluated by the New York Independent Assessor (NYIA)</a:t>
            </a:r>
          </a:p>
          <a:p>
            <a:pPr indent="-255905"/>
            <a:r>
              <a:rPr lang="en-US" dirty="0">
                <a:solidFill>
                  <a:srgbClr val="438086"/>
                </a:solidFill>
              </a:rPr>
              <a:t>Any individual in need of Community Based Long-Term Services and Support (CBLTSS) will need to call the NYIA helpline to begin the process of scheduling </a:t>
            </a:r>
          </a:p>
          <a:p>
            <a:pPr marL="923290" lvl="2" indent="-219075"/>
            <a:endParaRPr lang="en-US" dirty="0">
              <a:solidFill>
                <a:srgbClr val="438086"/>
              </a:solidFill>
            </a:endParaRPr>
          </a:p>
        </p:txBody>
      </p:sp>
      <p:pic>
        <p:nvPicPr>
          <p:cNvPr id="4" name="Picture 3">
            <a:extLst>
              <a:ext uri="{FF2B5EF4-FFF2-40B4-BE49-F238E27FC236}">
                <a16:creationId xmlns:a16="http://schemas.microsoft.com/office/drawing/2014/main" id="{A217058A-807A-49F0-80C3-CB44B91AF4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696259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57408A-3934-4FC6-92C0-CD6B1E23480C}"/>
              </a:ext>
            </a:extLst>
          </p:cNvPr>
          <p:cNvSpPr>
            <a:spLocks noGrp="1"/>
          </p:cNvSpPr>
          <p:nvPr>
            <p:ph idx="4294967295"/>
          </p:nvPr>
        </p:nvSpPr>
        <p:spPr>
          <a:xfrm>
            <a:off x="117231" y="1557826"/>
            <a:ext cx="8229600" cy="4324350"/>
          </a:xfrm>
        </p:spPr>
        <p:txBody>
          <a:bodyPr vert="horz" anchor="t">
            <a:normAutofit/>
          </a:bodyPr>
          <a:lstStyle/>
          <a:p>
            <a:pPr indent="-255905"/>
            <a:r>
              <a:rPr lang="en-US" dirty="0"/>
              <a:t>Step 1: Call 855-222-8350 (same number that is currently used to schedule what is known as the Conflict Free Evaluation or the CFE) </a:t>
            </a:r>
          </a:p>
          <a:p>
            <a:pPr indent="-255905"/>
            <a:r>
              <a:rPr lang="en-US" dirty="0"/>
              <a:t>A Customer Service Representative (CSR) will confirm that the caller has active Medicaid </a:t>
            </a:r>
          </a:p>
          <a:p>
            <a:pPr lvl="1" indent="-255905"/>
            <a:r>
              <a:rPr lang="en-US" dirty="0"/>
              <a:t>If Medicaid is not active, the caller will need to follow up with their local Department of Social Services to obtain approval </a:t>
            </a:r>
          </a:p>
        </p:txBody>
      </p:sp>
      <p:pic>
        <p:nvPicPr>
          <p:cNvPr id="4" name="Picture 3">
            <a:extLst>
              <a:ext uri="{FF2B5EF4-FFF2-40B4-BE49-F238E27FC236}">
                <a16:creationId xmlns:a16="http://schemas.microsoft.com/office/drawing/2014/main" id="{46D7B6F6-3ADF-44F1-B079-C49198B6E0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469817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1316</TotalTime>
  <Words>2814</Words>
  <Application>Microsoft Macintosh PowerPoint</Application>
  <PresentationFormat>On-screen Show (4:3)</PresentationFormat>
  <Paragraphs>284</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Georgia</vt:lpstr>
      <vt:lpstr>Trebuchet MS</vt:lpstr>
      <vt:lpstr>Wingdings 2</vt:lpstr>
      <vt:lpstr>Urban</vt:lpstr>
      <vt:lpstr>Planning Considerations for New York’s Medicaid Eligibility Requirements for Long Term Care</vt:lpstr>
      <vt:lpstr>Learning Objectives:</vt:lpstr>
      <vt:lpstr>The Cost of Long Term Care and the Home Care Medicaid Program  </vt:lpstr>
      <vt:lpstr>How Can I Limit the Cost of my Care?</vt:lpstr>
      <vt:lpstr>Medicaid Eligibility Federal Requirements</vt:lpstr>
      <vt:lpstr>Medicaid Eligibility Example New York State Resource/Income Requirements 2022</vt:lpstr>
      <vt:lpstr>Medicaid Eligibility  Spousal Refusal </vt:lpstr>
      <vt:lpstr>Evaluations to receive care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Activities of Daily Living </vt:lpstr>
      <vt:lpstr>Consumer-Directed Personal  Assistance Program (CDPAP)</vt:lpstr>
      <vt:lpstr>Physician's Order </vt:lpstr>
      <vt:lpstr>Medicaid Eligibility  Look Back Period</vt:lpstr>
      <vt:lpstr>PowerPoint Presentation</vt:lpstr>
      <vt:lpstr>Medicaid Eligibility  Exempt/Non-Exempt Transfers</vt:lpstr>
      <vt:lpstr>Medicaid Eligibility Medicaid Crisis Plan </vt:lpstr>
      <vt:lpstr>Current Regional Rates for calculation of Penalty Period </vt:lpstr>
      <vt:lpstr>When will the penalty commence?</vt:lpstr>
      <vt:lpstr>Estate Planning Basics</vt:lpstr>
      <vt:lpstr>Health Care Proxy</vt:lpstr>
      <vt:lpstr>HIPAA Form</vt:lpstr>
      <vt:lpstr>Living Will </vt:lpstr>
      <vt:lpstr>Durable Power of Attorney </vt:lpstr>
      <vt:lpstr>Last Will and Testament </vt:lpstr>
      <vt:lpstr>Last Will and Testament </vt:lpstr>
      <vt:lpstr>What happens if you pass away without a Will? </vt:lpstr>
      <vt:lpstr>Revocable Living Trusts and Probate Avoidance </vt:lpstr>
      <vt:lpstr>Irrevocable Medicaid Asset Protection Trust </vt:lpstr>
      <vt:lpstr>Medicaid Asset Protection Trusts </vt:lpstr>
      <vt:lpstr>Key Takeaways:</vt:lpstr>
      <vt:lpstr>Contact Information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Issues Facing Senior Clients</dc:title>
  <dc:creator>Lauren C. Enea</dc:creator>
  <cp:lastModifiedBy>Wisecarver, Christie</cp:lastModifiedBy>
  <cp:revision>260</cp:revision>
  <cp:lastPrinted>2019-04-24T19:55:16Z</cp:lastPrinted>
  <dcterms:created xsi:type="dcterms:W3CDTF">2016-03-21T13:55:27Z</dcterms:created>
  <dcterms:modified xsi:type="dcterms:W3CDTF">2022-08-31T20:58:53Z</dcterms:modified>
</cp:coreProperties>
</file>